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2" r:id="rId3"/>
    <p:sldId id="262" r:id="rId4"/>
    <p:sldId id="266" r:id="rId5"/>
    <p:sldId id="284" r:id="rId6"/>
    <p:sldId id="268" r:id="rId7"/>
    <p:sldId id="282" r:id="rId8"/>
    <p:sldId id="285" r:id="rId9"/>
    <p:sldId id="270" r:id="rId10"/>
    <p:sldId id="276" r:id="rId11"/>
    <p:sldId id="271" r:id="rId12"/>
    <p:sldId id="277" r:id="rId13"/>
    <p:sldId id="261" r:id="rId14"/>
    <p:sldId id="257" r:id="rId15"/>
    <p:sldId id="260" r:id="rId16"/>
    <p:sldId id="279" r:id="rId17"/>
    <p:sldId id="274" r:id="rId18"/>
    <p:sldId id="280" r:id="rId19"/>
    <p:sldId id="278" r:id="rId20"/>
    <p:sldId id="267" r:id="rId21"/>
    <p:sldId id="275" r:id="rId22"/>
    <p:sldId id="263" r:id="rId23"/>
    <p:sldId id="281" r:id="rId24"/>
    <p:sldId id="273" r:id="rId25"/>
    <p:sldId id="264" r:id="rId26"/>
    <p:sldId id="265" r:id="rId27"/>
    <p:sldId id="269"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72"/>
            <p14:sldId id="262"/>
            <p14:sldId id="266"/>
          </p14:sldIdLst>
        </p14:section>
        <p14:section name="Science Focused" id="{E4297E58-5FBE-3B45-8C35-88E1973BC07A}">
          <p14:sldIdLst>
            <p14:sldId id="284"/>
            <p14:sldId id="268"/>
            <p14:sldId id="282"/>
            <p14:sldId id="285"/>
            <p14:sldId id="270"/>
            <p14:sldId id="276"/>
            <p14:sldId id="271"/>
          </p14:sldIdLst>
        </p14:section>
        <p14:section name="Software Focused" id="{C53BB853-6C13-0246-94E7-1874A1F094BD}">
          <p14:sldIdLst>
            <p14:sldId id="277"/>
            <p14:sldId id="261"/>
            <p14:sldId id="257"/>
            <p14:sldId id="260"/>
            <p14:sldId id="279"/>
            <p14:sldId id="274"/>
            <p14:sldId id="280"/>
            <p14:sldId id="278"/>
            <p14:sldId id="267"/>
            <p14:sldId id="275"/>
            <p14:sldId id="263"/>
            <p14:sldId id="281"/>
            <p14:sldId id="273"/>
            <p14:sldId id="264"/>
            <p14:sldId id="265"/>
          </p14:sldIdLst>
        </p14:section>
        <p14:section name="End/Extras" id="{532D087E-84A1-8647-9733-7022DC77D81F}">
          <p14:sldIdLst>
            <p14:sldId id="26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213"/>
  </p:normalViewPr>
  <p:slideViewPr>
    <p:cSldViewPr snapToGrid="0" snapToObjects="1">
      <p:cViewPr varScale="1">
        <p:scale>
          <a:sx n="117" d="100"/>
          <a:sy n="117" d="100"/>
        </p:scale>
        <p:origin x="9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9/5/19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creativecommons.org/licenses/by/4.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1" Type="http://schemas.openxmlformats.org/officeDocument/2006/relationships/hyperlink" Target="https://www.go-fair.org/fair-principles/a2-metadata-accessible-even-data-no-longer-available/" TargetMode="External"/><Relationship Id="rId12" Type="http://schemas.openxmlformats.org/officeDocument/2006/relationships/hyperlink" Target="https://www.go-fair.org/fair-principles/i1-metadata-use-formal-accessible-shared-broadly-applicable-language-knowledge-representation/" TargetMode="External"/><Relationship Id="rId13" Type="http://schemas.openxmlformats.org/officeDocument/2006/relationships/hyperlink" Target="https://www.go-fair.org/fair-principles/i2-metadata-use-vocabularies-follow-fair-principles/" TargetMode="External"/><Relationship Id="rId14" Type="http://schemas.openxmlformats.org/officeDocument/2006/relationships/hyperlink" Target="https://www.go-fair.org/fair-principles/i3-metadata-include-qualified-references-metadata/" TargetMode="External"/><Relationship Id="rId15" Type="http://schemas.openxmlformats.org/officeDocument/2006/relationships/hyperlink" Target="https://www.go-fair.org/fair-principles/r1-metadata-richly-described-plurality-accurate-relevant-attributes/" TargetMode="External"/><Relationship Id="rId16" Type="http://schemas.openxmlformats.org/officeDocument/2006/relationships/hyperlink" Target="https://www.go-fair.org/fair-principles/r1-1-metadata-released-clear-accessible-data-usage-license/" TargetMode="External"/><Relationship Id="rId17" Type="http://schemas.openxmlformats.org/officeDocument/2006/relationships/hyperlink" Target="https://www.go-fair.org/fair-principles/r1-2-metadata-associated-detailed-provenance/" TargetMode="External"/><Relationship Id="rId18" Type="http://schemas.openxmlformats.org/officeDocument/2006/relationships/hyperlink" Target="https://www.go-fair.org/fair-principles/r1-3-metadata-meet-domain-relevant-community-standards/" TargetMode="External"/><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www.go-fair.org/fair-principles/fairification-process/" TargetMode="External"/><Relationship Id="rId4" Type="http://schemas.openxmlformats.org/officeDocument/2006/relationships/hyperlink" Target="https://www.go-fair.org/fair-principles/fair-data-principles-explained/f1-meta-data-assigned-globally-unique-persistent-identifiers/" TargetMode="External"/><Relationship Id="rId5" Type="http://schemas.openxmlformats.org/officeDocument/2006/relationships/hyperlink" Target="https://www.go-fair.org/fair-principles/fair-data-principles-explained/f2-data-described-rich-metadata/" TargetMode="External"/><Relationship Id="rId6" Type="http://schemas.openxmlformats.org/officeDocument/2006/relationships/hyperlink" Target="https://www.go-fair.org/fair-principles/f3-metadata-clearly-explicitly-include-identifier-data-describe/" TargetMode="External"/><Relationship Id="rId7" Type="http://schemas.openxmlformats.org/officeDocument/2006/relationships/hyperlink" Target="https://www.go-fair.org/fair-principles/f4-metadata-registered-indexed-searchable-resource/" TargetMode="External"/><Relationship Id="rId8" Type="http://schemas.openxmlformats.org/officeDocument/2006/relationships/hyperlink" Target="https://www.go-fair.org/fair-principles/542-2/" TargetMode="External"/><Relationship Id="rId9" Type="http://schemas.openxmlformats.org/officeDocument/2006/relationships/hyperlink" Target="https://www.go-fair.org/fair-principles/a1-1-protocol-open-free-universally-implementable/" TargetMode="External"/><Relationship Id="rId10" Type="http://schemas.openxmlformats.org/officeDocument/2006/relationships/hyperlink" Target="https://www.go-fair.org/fair-principles/a1-2-protocol-allows-authentication-authorisation-require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was originally developed for </a:t>
            </a:r>
            <a:r>
              <a:rPr lang="en-US" dirty="0" err="1" smtClean="0"/>
              <a:t>OceanHackWeek</a:t>
            </a:r>
            <a:r>
              <a:rPr lang="en-US" dirty="0" smtClean="0"/>
              <a:t> 2019, and presented to mostly grad</a:t>
            </a:r>
            <a:r>
              <a:rPr lang="en-US" baseline="0" dirty="0" smtClean="0"/>
              <a:t> student scientists with a smattering of researchers. Parts of this talk may not apply to your audience and should be edited as needed.</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your data go so that others can do</a:t>
            </a:r>
            <a:r>
              <a:rPr lang="en-US" baseline="0" dirty="0" smtClean="0"/>
              <a:t> analysis/perform your experiment?</a:t>
            </a:r>
            <a:endParaRPr lang="en-US" dirty="0" smtClean="0"/>
          </a:p>
          <a:p>
            <a:r>
              <a:rPr lang="en-US" dirty="0" smtClean="0"/>
              <a:t>You are responsible for making your data public,</a:t>
            </a:r>
            <a:r>
              <a:rPr lang="en-US" baseline="0" dirty="0" smtClean="0"/>
              <a:t> the data centers help you with making your data widely and easily available to the public.</a:t>
            </a:r>
            <a:endParaRPr lang="en-US" dirty="0" smtClean="0"/>
          </a:p>
          <a:p>
            <a:r>
              <a:rPr lang="en-US" dirty="0" smtClean="0"/>
              <a:t>A short listing of marine</a:t>
            </a:r>
            <a:r>
              <a:rPr lang="en-US" baseline="0" dirty="0" smtClean="0"/>
              <a:t> data centers, there are many more in other places.</a:t>
            </a:r>
          </a:p>
          <a:p>
            <a:endParaRPr lang="en-US" baseline="0" dirty="0" smtClean="0"/>
          </a:p>
          <a:p>
            <a:r>
              <a:rPr lang="en-US" baseline="0" dirty="0" smtClean="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10</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 the methods go so that someone can reproduce</a:t>
            </a:r>
            <a:r>
              <a:rPr lang="en-US" baseline="0" dirty="0" smtClean="0"/>
              <a:t> your experiment (if they can’t find your paper)?</a:t>
            </a:r>
            <a:endParaRPr lang="en-US" dirty="0" smtClean="0"/>
          </a:p>
          <a:p>
            <a:endParaRPr lang="en-US" dirty="0" smtClean="0"/>
          </a:p>
          <a:p>
            <a:r>
              <a:rPr lang="en-US" dirty="0" smtClean="0"/>
              <a:t>Anyone can add to this website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188449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2 </a:t>
            </a:r>
            <a:r>
              <a:rPr lang="mr-IN" dirty="0" smtClean="0"/>
              <a:t>–</a:t>
            </a:r>
            <a:r>
              <a:rPr lang="en-US" dirty="0" smtClean="0"/>
              <a:t> reproducible software.</a:t>
            </a:r>
            <a:r>
              <a:rPr lang="en-US" baseline="0" dirty="0" smtClean="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151703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 effort</a:t>
            </a:r>
            <a:r>
              <a:rPr lang="en-US" baseline="0" dirty="0" smtClean="0"/>
              <a:t> for reproducibility.</a:t>
            </a:r>
            <a:endParaRPr lang="en-US" dirty="0" smtClean="0"/>
          </a:p>
          <a:p>
            <a:endParaRPr lang="en-US" dirty="0" smtClean="0"/>
          </a:p>
          <a:p>
            <a:r>
              <a:rPr lang="en-US" dirty="0" smtClean="0"/>
              <a:t>The</a:t>
            </a:r>
            <a:r>
              <a:rPr lang="en-US" baseline="0" dirty="0" smtClean="0"/>
              <a:t> person attempting to measure may be you separated in time, or a different person at some point in space/time. Basically, how likely is a person going to be able to do anything with your code?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13</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standard libraries are available that you should be using?</a:t>
            </a:r>
          </a:p>
          <a:p>
            <a:r>
              <a:rPr lang="en-US" dirty="0" smtClean="0"/>
              <a:t>Can you turn your software into something easily installable, ex. packaging in Python?</a:t>
            </a:r>
          </a:p>
          <a:p>
            <a:r>
              <a:rPr lang="en-US" dirty="0" smtClean="0"/>
              <a:t>Continuous</a:t>
            </a:r>
            <a:r>
              <a:rPr lang="en-US" baseline="0" dirty="0" smtClean="0"/>
              <a:t> Integration is good for:</a:t>
            </a:r>
          </a:p>
          <a:p>
            <a:r>
              <a:rPr lang="en-US" baseline="0" dirty="0" smtClean="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23</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Copyright act of 1976: Federal data must be licensed</a:t>
            </a:r>
            <a:r>
              <a:rPr lang="en-US" baseline="0" dirty="0" smtClean="0"/>
              <a:t> as one of the “USA government data licenses”</a:t>
            </a:r>
          </a:p>
          <a:p>
            <a:r>
              <a:rPr lang="en-US" baseline="0" dirty="0" smtClean="0"/>
              <a:t>Data centers may license holdings like this: https://</a:t>
            </a:r>
            <a:r>
              <a:rPr lang="en-US" baseline="0" dirty="0" err="1" smtClean="0"/>
              <a:t>www.bco-dmo.org</a:t>
            </a:r>
            <a:r>
              <a:rPr lang="en-US" baseline="0" dirty="0" smtClean="0"/>
              <a:t>/terms-use “</a:t>
            </a:r>
            <a:r>
              <a:rPr lang="en-US" dirty="0" smtClean="0"/>
              <a:t>All data sets are licensed under a </a:t>
            </a:r>
            <a:r>
              <a:rPr lang="en-US" dirty="0" smtClean="0">
                <a:hlinkClick r:id="rId3"/>
              </a:rPr>
              <a:t>Creative Commons Attribution 4.0 International License</a:t>
            </a:r>
            <a:r>
              <a:rPr lang="en-US" dirty="0" smtClean="0"/>
              <a:t>”</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DOIs:</a:t>
            </a:r>
          </a:p>
          <a:p>
            <a:endParaRPr lang="en-US" dirty="0" smtClean="0"/>
          </a:p>
          <a:p>
            <a:r>
              <a:rPr lang="en-US" dirty="0" err="1" smtClean="0"/>
              <a:t>Zenodo</a:t>
            </a:r>
            <a:r>
              <a:rPr lang="en-US" baseline="0" dirty="0" smtClean="0"/>
              <a:t> </a:t>
            </a:r>
            <a:r>
              <a:rPr lang="mr-IN" baseline="0" dirty="0" smtClean="0"/>
              <a:t>–</a:t>
            </a:r>
            <a:r>
              <a:rPr lang="en-US" baseline="0" dirty="0" smtClean="0"/>
              <a:t> part of CERN, EU</a:t>
            </a:r>
          </a:p>
          <a:p>
            <a:r>
              <a:rPr lang="en-US" baseline="0" dirty="0" smtClean="0"/>
              <a:t>CERN produces 25 PB/year when LHC is running, all storage needs related to </a:t>
            </a:r>
            <a:r>
              <a:rPr lang="en-US" baseline="0" dirty="0" err="1" smtClean="0"/>
              <a:t>Zenodo</a:t>
            </a:r>
            <a:r>
              <a:rPr lang="en-US" baseline="0" dirty="0" smtClean="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25</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Citing DOIs: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26</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28</a:t>
            </a:fld>
            <a:endParaRPr lang="en-US"/>
          </a:p>
        </p:txBody>
      </p:sp>
    </p:spTree>
    <p:extLst>
      <p:ext uri="{BB962C8B-B14F-4D97-AF65-F5344CB8AC3E}">
        <p14:creationId xmlns:p14="http://schemas.microsoft.com/office/powerpoint/2010/main" val="88676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a data center you might</a:t>
            </a:r>
            <a:r>
              <a:rPr lang="en-US" baseline="0" dirty="0" smtClean="0"/>
              <a:t> have a higher level repository you submit data to, for example NCEI. Otherwise reframe the question as “where do you put your code to make it publicly accessible?”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a:t>
            </a:fld>
            <a:endParaRPr lang="en-US"/>
          </a:p>
        </p:txBody>
      </p:sp>
    </p:spTree>
    <p:extLst>
      <p:ext uri="{BB962C8B-B14F-4D97-AF65-F5344CB8AC3E}">
        <p14:creationId xmlns:p14="http://schemas.microsoft.com/office/powerpoint/2010/main" val="137826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in oceanography, this represents</a:t>
            </a:r>
            <a:r>
              <a:rPr lang="en-US" baseline="0" dirty="0" smtClean="0"/>
              <a:t> a collection of people representing the best interests of the public with respect to data (Go Fair, Force 11) and scientists with respect to data (ESIP, RDA, </a:t>
            </a:r>
            <a:r>
              <a:rPr lang="en-US" baseline="0" dirty="0" err="1" smtClean="0"/>
              <a:t>EarthCube</a:t>
            </a:r>
            <a:r>
              <a:rPr lang="en-US" baseline="0" dirty="0" smtClean="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slide of the talk in its two parts.</a:t>
            </a:r>
          </a:p>
          <a:p>
            <a:endParaRPr lang="en-US" dirty="0" smtClean="0"/>
          </a:p>
          <a:p>
            <a:r>
              <a:rPr lang="en-US" dirty="0" smtClean="0"/>
              <a:t>Why “Opinion”? Opinion</a:t>
            </a:r>
            <a:r>
              <a:rPr lang="en-US" baseline="0" dirty="0" smtClean="0"/>
              <a:t> can be understood as another word for standard. You might’ve heard of opinionated Python/software, about the best recommended ways to do one thing, we’re going to cover some recommendations towards science and software that should help in doing reproducible science.</a:t>
            </a:r>
            <a:endParaRPr lang="en-US" dirty="0" smtClean="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172562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Flamebait</a:t>
            </a:r>
            <a:r>
              <a:rPr lang="en-US" baseline="0" dirty="0" smtClean="0"/>
              <a:t> title: This is meant to grab attention.</a:t>
            </a:r>
          </a:p>
          <a:p>
            <a:endParaRPr lang="en-US" baseline="0" dirty="0" smtClean="0"/>
          </a:p>
          <a:p>
            <a:r>
              <a:rPr lang="en-US" baseline="0" dirty="0" smtClean="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15467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r>
              <a:rPr lang="en-US" baseline="0" dirty="0" smtClean="0"/>
              <a:t> for the next slide - </a:t>
            </a:r>
            <a:endParaRPr lang="en-US" dirty="0" smtClean="0"/>
          </a:p>
          <a:p>
            <a:endParaRPr lang="en-US" dirty="0" smtClean="0"/>
          </a:p>
          <a:p>
            <a:r>
              <a:rPr lang="en-US" dirty="0" smtClean="0"/>
              <a:t>All of our work should be repeatable, replicable, and reproducible. In relation to software </a:t>
            </a:r>
            <a:r>
              <a:rPr lang="en-US" baseline="0" dirty="0" smtClean="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smtClean="0"/>
          </a:p>
          <a:p>
            <a:endParaRPr lang="en-US" dirty="0" smtClean="0"/>
          </a:p>
          <a:p>
            <a:r>
              <a:rPr lang="en-US" dirty="0" smtClean="0"/>
              <a:t>There</a:t>
            </a:r>
            <a:r>
              <a:rPr lang="en-US" baseline="0" dirty="0" smtClean="0"/>
              <a:t> are a few papers that try to define definitions of these words, we use the one cited here because of its cited influences.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a:t>
            </a:r>
            <a:r>
              <a:rPr lang="en-US" baseline="0" dirty="0" smtClean="0"/>
              <a:t> to shorten the time to science </a:t>
            </a:r>
            <a:r>
              <a:rPr lang="mr-IN" baseline="0" dirty="0" smtClean="0"/>
              <a:t>–</a:t>
            </a:r>
            <a:r>
              <a:rPr lang="en-US" baseline="0" dirty="0" smtClean="0"/>
              <a:t> make it easier for scientists to focus on things they’re interested in like science, and not things they aren’t, ex. code. (Unless you’re interested in code, then do that)</a:t>
            </a:r>
            <a:endParaRPr lang="en-US" dirty="0" smtClean="0"/>
          </a:p>
          <a:p>
            <a:endParaRPr lang="en-US" dirty="0" smtClean="0"/>
          </a:p>
          <a:p>
            <a:r>
              <a:rPr lang="en-US" dirty="0" smtClean="0"/>
              <a:t>Automatic checking</a:t>
            </a:r>
            <a:r>
              <a:rPr lang="en-US" baseline="0" dirty="0" smtClean="0"/>
              <a:t> of libraries, auto updating for people:</a:t>
            </a:r>
          </a:p>
          <a:p>
            <a:r>
              <a:rPr lang="en-US" dirty="0" smtClean="0"/>
              <a:t>Physical oceanography:</a:t>
            </a:r>
            <a:r>
              <a:rPr lang="en-US" baseline="0" dirty="0" smtClean="0"/>
              <a:t> </a:t>
            </a:r>
            <a:r>
              <a:rPr lang="en-US" dirty="0" smtClean="0"/>
              <a:t>TEOS-10 vs EOS-80</a:t>
            </a:r>
          </a:p>
          <a:p>
            <a:r>
              <a:rPr lang="en-US" dirty="0" smtClean="0"/>
              <a:t>Chemical oceanography: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cover</a:t>
            </a:r>
            <a:r>
              <a:rPr lang="en-US" baseline="0" dirty="0" smtClean="0"/>
              <a:t> how to do this in some detail in part 2, reproducible software. If the audience hasn’t thought about these questions yet, they should!</a:t>
            </a:r>
          </a:p>
          <a:p>
            <a:endParaRPr lang="en-US" baseline="0" dirty="0" smtClean="0"/>
          </a:p>
          <a:p>
            <a:r>
              <a:rPr lang="en-US" baseline="0" dirty="0" smtClean="0"/>
              <a:t>Insert graphic here for system image/packaging/website</a:t>
            </a:r>
          </a:p>
          <a:p>
            <a:endParaRPr lang="en-US" baseline="0" dirty="0" smtClean="0"/>
          </a:p>
          <a:p>
            <a:r>
              <a:rPr lang="en-US" dirty="0" smtClean="0"/>
              <a:t>What level of replicability is needed for software and data?</a:t>
            </a:r>
          </a:p>
          <a:p>
            <a:pPr lvl="1"/>
            <a:r>
              <a:rPr lang="en-US" dirty="0" smtClean="0"/>
              <a:t>Loose code </a:t>
            </a:r>
            <a:r>
              <a:rPr lang="mr-IN" dirty="0" smtClean="0"/>
              <a:t>–</a:t>
            </a:r>
            <a:r>
              <a:rPr lang="en-US" dirty="0" smtClean="0"/>
              <a:t> search for a researcher’s personal website, hope the links are current and code installs neatly with minimal emails/forum searches?</a:t>
            </a:r>
          </a:p>
          <a:p>
            <a:pPr lvl="1"/>
            <a:r>
              <a:rPr lang="en-US" dirty="0" smtClean="0"/>
              <a:t>Packaging </a:t>
            </a:r>
            <a:r>
              <a:rPr lang="mr-IN" dirty="0" smtClean="0"/>
              <a:t>–</a:t>
            </a:r>
            <a:r>
              <a:rPr lang="en-US" dirty="0" smtClean="0"/>
              <a:t> software installable via package manager, data via data centers?</a:t>
            </a:r>
          </a:p>
          <a:p>
            <a:pPr lvl="1"/>
            <a:r>
              <a:rPr lang="en-US" dirty="0" smtClean="0"/>
              <a:t>System image </a:t>
            </a:r>
            <a:r>
              <a:rPr lang="mr-IN" dirty="0" smtClean="0"/>
              <a:t>–</a:t>
            </a:r>
            <a:r>
              <a:rPr lang="en-US" dirty="0" smtClean="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96743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FAIR is</a:t>
            </a:r>
            <a:r>
              <a:rPr lang="en-US" b="1" baseline="0" dirty="0" smtClean="0"/>
              <a:t> primarily about data </a:t>
            </a:r>
            <a:r>
              <a:rPr lang="mr-IN" b="1" baseline="0" dirty="0" smtClean="0"/>
              <a:t>–</a:t>
            </a:r>
            <a:r>
              <a:rPr lang="en-US" b="1" baseline="0" dirty="0" smtClean="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a:t>
            </a:r>
            <a:r>
              <a:rPr lang="en-US" b="0" baseline="0" dirty="0" smtClean="0"/>
              <a:t> are other people able to decode and use your data?</a:t>
            </a:r>
            <a:endParaRPr lang="en-US" b="0" dirty="0" smtClean="0"/>
          </a:p>
          <a:p>
            <a:r>
              <a:rPr lang="en-US" b="0" dirty="0" smtClean="0"/>
              <a:t>----------</a:t>
            </a:r>
          </a:p>
          <a:p>
            <a:r>
              <a:rPr lang="en-US" b="1" dirty="0" smtClean="0"/>
              <a:t>Findable</a:t>
            </a:r>
            <a:r>
              <a:rPr lang="en-US" dirty="0" smtClean="0"/>
              <a:t/>
            </a:r>
            <a:br>
              <a:rPr lang="en-US" dirty="0" smtClean="0"/>
            </a:br>
            <a:r>
              <a:rPr lang="en-US" dirty="0" smtClean="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smtClean="0">
                <a:hlinkClick r:id="rId3"/>
              </a:rPr>
              <a:t>FAIRification process</a:t>
            </a:r>
            <a:r>
              <a:rPr lang="en-US" dirty="0" smtClean="0"/>
              <a:t>.</a:t>
            </a:r>
          </a:p>
          <a:p>
            <a:r>
              <a:rPr lang="en-US" b="1" dirty="0" smtClean="0">
                <a:hlinkClick r:id="rId4"/>
              </a:rPr>
              <a:t>F1</a:t>
            </a:r>
            <a:r>
              <a:rPr lang="en-US" dirty="0" smtClean="0">
                <a:hlinkClick r:id="rId4"/>
              </a:rPr>
              <a:t>. (Meta)data are assigned a globally unique and persistent identifier</a:t>
            </a:r>
            <a:endParaRPr lang="en-US" dirty="0" smtClean="0"/>
          </a:p>
          <a:p>
            <a:r>
              <a:rPr lang="en-US" b="1" dirty="0" smtClean="0">
                <a:hlinkClick r:id="rId5"/>
              </a:rPr>
              <a:t>F2</a:t>
            </a:r>
            <a:r>
              <a:rPr lang="en-US" dirty="0" smtClean="0">
                <a:hlinkClick r:id="rId5"/>
              </a:rPr>
              <a:t>. Data are described with rich metadata (defined by R1 below)</a:t>
            </a:r>
            <a:endParaRPr lang="en-US" dirty="0" smtClean="0"/>
          </a:p>
          <a:p>
            <a:r>
              <a:rPr lang="en-US" b="1" dirty="0" smtClean="0">
                <a:hlinkClick r:id="rId6"/>
              </a:rPr>
              <a:t>F3</a:t>
            </a:r>
            <a:r>
              <a:rPr lang="en-US" dirty="0" smtClean="0">
                <a:hlinkClick r:id="rId6"/>
              </a:rPr>
              <a:t>. Metadata clearly and explicitly include the identifier of the data they describe</a:t>
            </a:r>
            <a:endParaRPr lang="en-US" dirty="0" smtClean="0"/>
          </a:p>
          <a:p>
            <a:r>
              <a:rPr lang="en-US" b="1" dirty="0" smtClean="0">
                <a:hlinkClick r:id="rId7"/>
              </a:rPr>
              <a:t>F4</a:t>
            </a:r>
            <a:r>
              <a:rPr lang="en-US" dirty="0" smtClean="0">
                <a:hlinkClick r:id="rId7"/>
              </a:rPr>
              <a:t>. (Meta)data are registered or indexed in a searchable resource</a:t>
            </a:r>
            <a:endParaRPr lang="en-US" dirty="0" smtClean="0"/>
          </a:p>
          <a:p>
            <a:r>
              <a:rPr lang="en-US" b="1" dirty="0" smtClean="0"/>
              <a:t>Accessible</a:t>
            </a:r>
            <a:r>
              <a:rPr lang="en-US" dirty="0" smtClean="0"/>
              <a:t/>
            </a:r>
            <a:br>
              <a:rPr lang="en-US" dirty="0" smtClean="0"/>
            </a:br>
            <a:r>
              <a:rPr lang="en-US" dirty="0" smtClean="0"/>
              <a:t>Once the user finds the required data, she/he needs to know how can they be accessed, possibly including authentication and </a:t>
            </a:r>
            <a:r>
              <a:rPr lang="en-US" dirty="0" err="1" smtClean="0"/>
              <a:t>authorisation</a:t>
            </a:r>
            <a:r>
              <a:rPr lang="en-US" dirty="0" smtClean="0"/>
              <a:t>.</a:t>
            </a:r>
          </a:p>
          <a:p>
            <a:r>
              <a:rPr lang="en-US" b="1" dirty="0" smtClean="0">
                <a:hlinkClick r:id="rId8"/>
              </a:rPr>
              <a:t>A1</a:t>
            </a:r>
            <a:r>
              <a:rPr lang="en-US" dirty="0" smtClean="0">
                <a:hlinkClick r:id="rId8"/>
              </a:rPr>
              <a:t>. (Meta)data are retrievable by their identifier using a standardised communications protocol</a:t>
            </a:r>
            <a:endParaRPr lang="en-US" dirty="0" smtClean="0"/>
          </a:p>
          <a:p>
            <a:r>
              <a:rPr lang="en-US" b="1" dirty="0" smtClean="0">
                <a:effectLst/>
                <a:hlinkClick r:id="rId9"/>
              </a:rPr>
              <a:t>A1.1</a:t>
            </a:r>
            <a:r>
              <a:rPr lang="en-US" dirty="0" smtClean="0">
                <a:effectLst/>
                <a:hlinkClick r:id="rId9"/>
              </a:rPr>
              <a:t> The protocol is open, free, and universally implementable</a:t>
            </a:r>
            <a:endParaRPr lang="en-US" dirty="0" smtClean="0">
              <a:effectLst/>
            </a:endParaRPr>
          </a:p>
          <a:p>
            <a:r>
              <a:rPr lang="en-US" b="1" dirty="0" smtClean="0">
                <a:effectLst/>
                <a:hlinkClick r:id="rId10"/>
              </a:rPr>
              <a:t>A1.2</a:t>
            </a:r>
            <a:r>
              <a:rPr lang="en-US" dirty="0" smtClean="0">
                <a:effectLst/>
                <a:hlinkClick r:id="rId10"/>
              </a:rPr>
              <a:t> The protocol allows for an authentication and authorisation procedure, where necessary</a:t>
            </a:r>
            <a:endParaRPr lang="en-US" dirty="0" smtClean="0">
              <a:effectLst/>
            </a:endParaRPr>
          </a:p>
          <a:p>
            <a:r>
              <a:rPr lang="en-US" b="1" dirty="0" smtClean="0">
                <a:hlinkClick r:id="rId11"/>
              </a:rPr>
              <a:t>A2</a:t>
            </a:r>
            <a:r>
              <a:rPr lang="en-US" dirty="0" smtClean="0">
                <a:hlinkClick r:id="rId11"/>
              </a:rPr>
              <a:t>. Metadata are accessible, even when the data are no longer available</a:t>
            </a:r>
            <a:endParaRPr lang="en-US" dirty="0" smtClean="0"/>
          </a:p>
          <a:p>
            <a:r>
              <a:rPr lang="en-US" b="1" dirty="0" smtClean="0"/>
              <a:t>Interoperable</a:t>
            </a:r>
            <a:r>
              <a:rPr lang="en-US" dirty="0" smtClean="0"/>
              <a:t/>
            </a:r>
            <a:br>
              <a:rPr lang="en-US" dirty="0" smtClean="0"/>
            </a:br>
            <a:r>
              <a:rPr lang="en-US" dirty="0" smtClean="0"/>
              <a:t>The data usually need to be integrated with other data. In addition, the data need to interoperate with applications or workflows for analysis, storage, and processing.</a:t>
            </a:r>
          </a:p>
          <a:p>
            <a:r>
              <a:rPr lang="en-US" b="1" dirty="0" smtClean="0">
                <a:hlinkClick r:id="rId12"/>
              </a:rPr>
              <a:t>I1</a:t>
            </a:r>
            <a:r>
              <a:rPr lang="en-US" dirty="0" smtClean="0">
                <a:hlinkClick r:id="rId12"/>
              </a:rPr>
              <a:t>. (Meta)data use a formal, accessible, shared, and broadly applicable language for knowledge representation.</a:t>
            </a:r>
            <a:endParaRPr lang="en-US" dirty="0" smtClean="0"/>
          </a:p>
          <a:p>
            <a:r>
              <a:rPr lang="en-US" b="1" dirty="0" smtClean="0">
                <a:hlinkClick r:id="rId13"/>
              </a:rPr>
              <a:t>I2</a:t>
            </a:r>
            <a:r>
              <a:rPr lang="en-US" dirty="0" smtClean="0">
                <a:hlinkClick r:id="rId13"/>
              </a:rPr>
              <a:t>. (Meta)data use vocabularies that follow FAIR principles</a:t>
            </a:r>
            <a:endParaRPr lang="en-US" dirty="0" smtClean="0"/>
          </a:p>
          <a:p>
            <a:r>
              <a:rPr lang="en-US" b="1" dirty="0" smtClean="0">
                <a:hlinkClick r:id="rId14"/>
              </a:rPr>
              <a:t>I3</a:t>
            </a:r>
            <a:r>
              <a:rPr lang="en-US" dirty="0" smtClean="0">
                <a:hlinkClick r:id="rId14"/>
              </a:rPr>
              <a:t>. (Meta)data include qualified references to other (meta)data</a:t>
            </a:r>
            <a:endParaRPr lang="en-US" dirty="0" smtClean="0"/>
          </a:p>
          <a:p>
            <a:r>
              <a:rPr lang="en-US" b="1" dirty="0" smtClean="0"/>
              <a:t>Reusable</a:t>
            </a:r>
            <a:r>
              <a:rPr lang="en-US" dirty="0" smtClean="0"/>
              <a:t/>
            </a:r>
            <a:br>
              <a:rPr lang="en-US" dirty="0" smtClean="0"/>
            </a:br>
            <a:r>
              <a:rPr lang="en-US" dirty="0" smtClean="0"/>
              <a:t>The ultimate goal of FAIR is to </a:t>
            </a:r>
            <a:r>
              <a:rPr lang="en-US" dirty="0" err="1" smtClean="0"/>
              <a:t>optimise</a:t>
            </a:r>
            <a:r>
              <a:rPr lang="en-US" dirty="0" smtClean="0"/>
              <a:t> the reuse of data. To achieve this, metadata and data should be well-described so that they can be replicated and/or combined in different settings.</a:t>
            </a:r>
          </a:p>
          <a:p>
            <a:r>
              <a:rPr lang="en-US" b="1" dirty="0" smtClean="0">
                <a:hlinkClick r:id="rId15"/>
              </a:rPr>
              <a:t>R1</a:t>
            </a:r>
            <a:r>
              <a:rPr lang="en-US" dirty="0" smtClean="0">
                <a:hlinkClick r:id="rId15"/>
              </a:rPr>
              <a:t>. Meta(data) are richly described with a plurality of accurate and relevant attributes</a:t>
            </a:r>
            <a:endParaRPr lang="en-US" dirty="0" smtClean="0"/>
          </a:p>
          <a:p>
            <a:r>
              <a:rPr lang="en-US" b="1" dirty="0" smtClean="0">
                <a:effectLst/>
                <a:hlinkClick r:id="rId16"/>
              </a:rPr>
              <a:t>R1.1</a:t>
            </a:r>
            <a:r>
              <a:rPr lang="en-US" dirty="0" smtClean="0">
                <a:effectLst/>
                <a:hlinkClick r:id="rId16"/>
              </a:rPr>
              <a:t>. (Meta)data are released with a clear and accessible data usage license</a:t>
            </a:r>
            <a:endParaRPr lang="en-US" dirty="0" smtClean="0">
              <a:effectLst/>
            </a:endParaRPr>
          </a:p>
          <a:p>
            <a:r>
              <a:rPr lang="en-US" b="1" dirty="0" smtClean="0">
                <a:effectLst/>
                <a:hlinkClick r:id="rId17"/>
              </a:rPr>
              <a:t>R1.2</a:t>
            </a:r>
            <a:r>
              <a:rPr lang="en-US" dirty="0" smtClean="0">
                <a:effectLst/>
                <a:hlinkClick r:id="rId17"/>
              </a:rPr>
              <a:t>. (Meta)data are associated with detailed provenance</a:t>
            </a:r>
            <a:endParaRPr lang="en-US" dirty="0" smtClean="0">
              <a:effectLst/>
            </a:endParaRPr>
          </a:p>
          <a:p>
            <a:r>
              <a:rPr lang="en-US" b="1" dirty="0" smtClean="0">
                <a:effectLst/>
                <a:hlinkClick r:id="rId18"/>
              </a:rPr>
              <a:t>R1.3</a:t>
            </a:r>
            <a:r>
              <a:rPr lang="en-US" dirty="0" smtClean="0">
                <a:effectLst/>
                <a:hlinkClick r:id="rId18"/>
              </a:rPr>
              <a:t>. (Meta)data meet domain-relevant community standards</a:t>
            </a:r>
            <a:endParaRPr lang="en-US" dirty="0" smtClean="0">
              <a:effectLst/>
            </a:endParaRPr>
          </a:p>
          <a:p>
            <a:r>
              <a:rPr lang="en-US" dirty="0" smtClean="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1005346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5501C5-A68D-B74C-BAE7-65D64773C1E8}" type="datetimeFigureOut">
              <a:rPr lang="en-US" smtClean="0"/>
              <a:t>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5501C5-A68D-B74C-BAE7-65D64773C1E8}" type="datetimeFigureOut">
              <a:rPr lang="en-US" smtClean="0"/>
              <a:t>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9/5/19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9/5/19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13.png"/><Relationship Id="rId20" Type="http://schemas.openxmlformats.org/officeDocument/2006/relationships/image" Target="../media/image19.png"/><Relationship Id="rId10" Type="http://schemas.openxmlformats.org/officeDocument/2006/relationships/hyperlink" Target="https://mdc.coaps.fsu.edu/" TargetMode="External"/><Relationship Id="rId11" Type="http://schemas.openxmlformats.org/officeDocument/2006/relationships/image" Target="../media/image14.png"/><Relationship Id="rId12" Type="http://schemas.openxmlformats.org/officeDocument/2006/relationships/hyperlink" Target="https://www.bco-dmo.org/" TargetMode="External"/><Relationship Id="rId13" Type="http://schemas.openxmlformats.org/officeDocument/2006/relationships/image" Target="../media/image15.png"/><Relationship Id="rId14" Type="http://schemas.openxmlformats.org/officeDocument/2006/relationships/hyperlink" Target="https://cchdo.ucsd.edu/" TargetMode="External"/><Relationship Id="rId15" Type="http://schemas.openxmlformats.org/officeDocument/2006/relationships/image" Target="../media/image16.png"/><Relationship Id="rId16" Type="http://schemas.openxmlformats.org/officeDocument/2006/relationships/hyperlink" Target="https://www.bodc.ac.uk/" TargetMode="Externa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hyperlink" Target="https://podaac.jpl.nasa.gov/"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 Id="rId4" Type="http://schemas.openxmlformats.org/officeDocument/2006/relationships/hyperlink" Target="https://www.nsf.gov/geo/oce/oce-data-sample-repository-list.jsp" TargetMode="External"/><Relationship Id="rId5" Type="http://schemas.openxmlformats.org/officeDocument/2006/relationships/hyperlink" Target="https://github.com/cchdo/hydro" TargetMode="External"/><Relationship Id="rId6" Type="http://schemas.openxmlformats.org/officeDocument/2006/relationships/hyperlink" Target="https://www.ncei.noaa.gov/" TargetMode="External"/><Relationship Id="rId7" Type="http://schemas.openxmlformats.org/officeDocument/2006/relationships/image" Target="../media/image12.png"/><Relationship Id="rId8" Type="http://schemas.openxmlformats.org/officeDocument/2006/relationships/hyperlink" Target="https://www.rvdata.u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oceanbestpractices.org/"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ython.org/dev/peps/pep-002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zarr.readthedocs.io/en/stable/" TargetMode="External"/><Relationship Id="rId4" Type="http://schemas.openxmlformats.org/officeDocument/2006/relationships/hyperlink" Target="http://cfconventions.org/standard-names.html" TargetMode="External"/><Relationship Id="rId5" Type="http://schemas.openxmlformats.org/officeDocument/2006/relationships/hyperlink" Target="https://www.bodc.ac.uk/resources/vocabularies/" TargetMode="External"/><Relationship Id="rId6" Type="http://schemas.openxmlformats.org/officeDocument/2006/relationships/hyperlink" Target="http://pangeo.io/" TargetMode="External"/><Relationship Id="rId7" Type="http://schemas.openxmlformats.org/officeDocument/2006/relationships/image" Target="../media/image22.jpe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portal.hdfgroup.org/display/HDF5/HDF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4" Type="http://schemas.openxmlformats.org/officeDocument/2006/relationships/hyperlink" Target="https://conda-forge.org/" TargetMode="External"/><Relationship Id="rId5" Type="http://schemas.openxmlformats.org/officeDocument/2006/relationships/hyperlink" Target="https://www.docker.com/" TargetMode="Externa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4" Type="http://schemas.openxmlformats.org/officeDocument/2006/relationships/hyperlink" Target="https://blog.jupyter.org/binder-with-zenodo-af68ed6648a6" TargetMode="Externa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mybinder.or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4" Type="http://schemas.openxmlformats.org/officeDocument/2006/relationships/hyperlink" Target="https://www.github.com/" TargetMode="External"/><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xkcd.com/927/"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sf/black" TargetMode="External"/><Relationship Id="rId4" Type="http://schemas.openxmlformats.org/officeDocument/2006/relationships/hyperlink" Target="https://github.com/timothycrosley/isort" TargetMode="External"/><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4" Type="http://schemas.openxmlformats.org/officeDocument/2006/relationships/hyperlink" Target="http://www.sphinx-doc.org/en/master/" TargetMode="External"/><Relationship Id="rId5" Type="http://schemas.openxmlformats.org/officeDocument/2006/relationships/hyperlink" Target="https://readthedocs.org/" TargetMode="External"/><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s://numpydoc.readthedocs.io/en/latest/format.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4" Type="http://schemas.openxmlformats.org/officeDocument/2006/relationships/hyperlink" Target="http://vocab.nerc.ac.uk/collection/P01/current/TMESOT01" TargetMode="External"/><Relationship Id="rId5" Type="http://schemas.openxmlformats.org/officeDocument/2006/relationships/hyperlink" Target="https://www.bodc.ac.uk/resources/vocabularies/seavox/" TargetMode="External"/><Relationship Id="rId6" Type="http://schemas.openxmlformats.org/officeDocument/2006/relationships/hyperlink" Target="https://www.bodc.ac.uk/resources/vocabularies/" TargetMode="External"/><Relationship Id="rId1" Type="http://schemas.openxmlformats.org/officeDocument/2006/relationships/slideLayout" Target="../slideLayouts/slideLayout2.xml"/><Relationship Id="rId2" Type="http://schemas.openxmlformats.org/officeDocument/2006/relationships/hyperlink" Target="http://cfconventions.org/standard-names.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packaging.python.org/" TargetMode="External"/><Relationship Id="rId5" Type="http://schemas.openxmlformats.org/officeDocument/2006/relationships/hyperlink" Target="https://pre-commit.com/" TargetMode="External"/><Relationship Id="rId6" Type="http://schemas.openxmlformats.org/officeDocument/2006/relationships/hyperlink" Target="https://docs.pytest.org/en/latest/" TargetMode="External"/><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hyperlink" Target="https://doi.org/10.1371/journal.pcbi.1002598.g002" TargetMode="External"/><Relationship Id="rId1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oosealicense.com/" TargetMode="External"/><Relationship Id="rId4" Type="http://schemas.openxmlformats.org/officeDocument/2006/relationships/hyperlink" Target="https://project-open-data.cio.gov/open-licenses/" TargetMode="External"/><Relationship Id="rId5" Type="http://schemas.openxmlformats.org/officeDocument/2006/relationships/hyperlink" Target="http://opendatacommons.org/licenses/by/1.0/" TargetMode="External"/><Relationship Id="rId6" Type="http://schemas.openxmlformats.org/officeDocument/2006/relationships/hyperlink" Target="https://creativecommons.org/licenses/by/4.0/" TargetMode="External"/><Relationship Id="rId7" Type="http://schemas.openxmlformats.org/officeDocument/2006/relationships/hyperlink" Target="http://www.gnu.org/licenses/fdl-1.3.en.html" TargetMode="External"/><Relationship Id="rId8" Type="http://schemas.openxmlformats.org/officeDocument/2006/relationships/hyperlink" Target="https://en.wikipedia.org/wiki/Copyright_status_of_works_by_the_federal_government_of_the_United_States#The_Copyright_Act_of_1976" TargetMode="External"/><Relationship Id="rId9" Type="http://schemas.openxmlformats.org/officeDocument/2006/relationships/hyperlink" Target="https://www.nsf.gov/data/" TargetMode="External"/><Relationship Id="rId10" Type="http://schemas.openxmlformats.org/officeDocument/2006/relationships/hyperlink" Target="https://help.github.com/en/articles/licensing-a-repository#what-happens-if-i-dont-choose-a-licens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uides.github.com/activities/citable-code/" TargetMode="External"/><Relationship Id="rId4" Type="http://schemas.openxmlformats.org/officeDocument/2006/relationships/hyperlink" Target="https://datacite.org/members.html"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4" Type="http://schemas.openxmlformats.org/officeDocument/2006/relationships/hyperlink" Target="https://citation.crosscite.org/"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hyperlink" Target="https://matplotlib.org/" TargetMode="External"/><Relationship Id="rId12" Type="http://schemas.openxmlformats.org/officeDocument/2006/relationships/hyperlink" Target="http://xarray.pydata.org/en/stable/" TargetMode="External"/><Relationship Id="rId13" Type="http://schemas.openxmlformats.org/officeDocument/2006/relationships/hyperlink" Target="https://dask.org/" TargetMode="External"/><Relationship Id="rId14" Type="http://schemas.openxmlformats.org/officeDocument/2006/relationships/hyperlink" Target="https://zarr.readthedocs.io/en/stable/" TargetMode="External"/><Relationship Id="rId15" Type="http://schemas.openxmlformats.org/officeDocument/2006/relationships/hyperlink" Target="https://numfocus.or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python.org/3/library/exceptions.html" TargetMode="External"/><Relationship Id="rId4" Type="http://schemas.openxmlformats.org/officeDocument/2006/relationships/hyperlink" Target="https://docs.python.org/3/library/logging.html" TargetMode="External"/><Relationship Id="rId5" Type="http://schemas.openxmlformats.org/officeDocument/2006/relationships/hyperlink" Target="https://docs.python.org/3/library/pathlib.html" TargetMode="External"/><Relationship Id="rId6" Type="http://schemas.openxmlformats.org/officeDocument/2006/relationships/hyperlink" Target="https://docs.python.org/3/library/pdb.html" TargetMode="External"/><Relationship Id="rId7" Type="http://schemas.openxmlformats.org/officeDocument/2006/relationships/hyperlink" Target="https://docs.pytest.org/en/latest/" TargetMode="External"/><Relationship Id="rId8" Type="http://schemas.openxmlformats.org/officeDocument/2006/relationships/hyperlink" Target="https://www.scipy.org/about.html" TargetMode="External"/><Relationship Id="rId9" Type="http://schemas.openxmlformats.org/officeDocument/2006/relationships/hyperlink" Target="https://scitools.org.uk/cartopy/docs/latest/" TargetMode="External"/><Relationship Id="rId10" Type="http://schemas.openxmlformats.org/officeDocument/2006/relationships/hyperlink" Target="http://holoviews.org/index.html" TargetMode="External"/></Relationships>
</file>

<file path=ppt/slides/_rels/slide3.xml.rels><?xml version="1.0" encoding="UTF-8" standalone="yes"?>
<Relationships xmlns="http://schemas.openxmlformats.org/package/2006/relationships"><Relationship Id="rId11" Type="http://schemas.openxmlformats.org/officeDocument/2006/relationships/hyperlink" Target="https://www.force11.org/" TargetMode="External"/><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tif"/><Relationship Id="rId17" Type="http://schemas.openxmlformats.org/officeDocument/2006/relationships/image" Target="../media/image9.png"/><Relationship Id="rId1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esipfed.org/" TargetMode="External"/><Relationship Id="rId5" Type="http://schemas.openxmlformats.org/officeDocument/2006/relationships/hyperlink" Target="https://www.rd-alliance.org/" TargetMode="External"/><Relationship Id="rId6" Type="http://schemas.openxmlformats.org/officeDocument/2006/relationships/hyperlink" Target="https://www.earthcube.org/" TargetMode="External"/><Relationship Id="rId7" Type="http://schemas.openxmlformats.org/officeDocument/2006/relationships/hyperlink" Target="https://www.force11.org/group/fairgroup/fairprinciples" TargetMode="External"/><Relationship Id="rId8" Type="http://schemas.openxmlformats.org/officeDocument/2006/relationships/hyperlink" Target="https://www.oceanbestpractices.org/" TargetMode="External"/><Relationship Id="rId9" Type="http://schemas.openxmlformats.org/officeDocument/2006/relationships/hyperlink" Target="https://www.dataone.org/" TargetMode="External"/><Relationship Id="rId10" Type="http://schemas.openxmlformats.org/officeDocument/2006/relationships/hyperlink" Target="https://www.iedadata.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i.org/10.3389/fninf.2017.00076"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4" Type="http://schemas.openxmlformats.org/officeDocument/2006/relationships/hyperlink" Target="http://www.realclimate.org/index.php/archives/2018/11/resplandy-et-al-correction-and-response/"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go-fair.org/" TargetMode="External"/><Relationship Id="rId4" Type="http://schemas.openxmlformats.org/officeDocument/2006/relationships/image" Target="../media/image10.png"/><Relationship Id="rId5" Type="http://schemas.openxmlformats.org/officeDocument/2006/relationships/hyperlink" Target="https://www.go-fair.org/fair-principles/"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p:cNvSpPr/>
          <p:nvPr/>
        </p:nvSpPr>
        <p:spPr>
          <a:xfrm>
            <a:off x="0" y="2441642"/>
            <a:ext cx="12192000" cy="2227635"/>
          </a:xfrm>
          <a:prstGeom prst="rect">
            <a:avLst/>
          </a:prstGeom>
          <a:solidFill>
            <a:srgbClr val="006A9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2441643"/>
            <a:ext cx="9144000" cy="1068320"/>
          </a:xfrm>
        </p:spPr>
        <p:txBody>
          <a:bodyPr>
            <a:normAutofit/>
          </a:bodyPr>
          <a:lstStyle/>
          <a:p>
            <a:r>
              <a:rPr lang="en-US" sz="6600" dirty="0" smtClean="0">
                <a:solidFill>
                  <a:schemeClr val="bg1"/>
                </a:solidFill>
              </a:rPr>
              <a:t>Reproducible Science</a:t>
            </a:r>
            <a:endParaRPr lang="en-US" sz="6600"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Fall 2019</a:t>
            </a:r>
          </a:p>
          <a:p>
            <a:r>
              <a:rPr lang="en-US" dirty="0" smtClean="0">
                <a:solidFill>
                  <a:schemeClr val="bg1"/>
                </a:solidFill>
              </a:rPr>
              <a:t>Joseph Gum</a:t>
            </a:r>
          </a:p>
          <a:p>
            <a:endParaRPr lang="en-US" dirty="0">
              <a:solidFill>
                <a:schemeClr val="bg1"/>
              </a:solidFill>
            </a:endParaRPr>
          </a:p>
        </p:txBody>
      </p:sp>
    </p:spTree>
    <p:extLst>
      <p:ext uri="{BB962C8B-B14F-4D97-AF65-F5344CB8AC3E}">
        <p14:creationId xmlns:p14="http://schemas.microsoft.com/office/powerpoint/2010/main" val="1001259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Data Centers/Repositories</a:t>
            </a:r>
            <a:endParaRPr lang="en-US" dirty="0"/>
          </a:p>
        </p:txBody>
      </p:sp>
      <p:sp>
        <p:nvSpPr>
          <p:cNvPr id="3" name="Content Placeholder 2"/>
          <p:cNvSpPr>
            <a:spLocks noGrp="1"/>
          </p:cNvSpPr>
          <p:nvPr>
            <p:ph idx="1"/>
          </p:nvPr>
        </p:nvSpPr>
        <p:spPr/>
        <p:txBody>
          <a:bodyPr/>
          <a:lstStyle/>
          <a:p>
            <a:r>
              <a:rPr lang="en-US" dirty="0" smtClean="0">
                <a:hlinkClick r:id="rId4"/>
              </a:rPr>
              <a:t>Data centers</a:t>
            </a:r>
            <a:r>
              <a:rPr lang="en-US" dirty="0" smtClean="0"/>
              <a:t> are paid to make your data available </a:t>
            </a:r>
            <a:r>
              <a:rPr lang="mr-IN" dirty="0" smtClean="0"/>
              <a:t>–</a:t>
            </a:r>
            <a:r>
              <a:rPr lang="en-US" dirty="0" smtClean="0"/>
              <a:t> talk to us!</a:t>
            </a:r>
          </a:p>
          <a:p>
            <a:pPr lvl="1"/>
            <a:r>
              <a:rPr lang="en-US" dirty="0" smtClean="0"/>
              <a:t>(It’s also a requirement of your grant to submit your data)</a:t>
            </a:r>
          </a:p>
          <a:p>
            <a:r>
              <a:rPr lang="en-US" dirty="0" smtClean="0"/>
              <a:t>Use our </a:t>
            </a:r>
            <a:r>
              <a:rPr lang="en-US" dirty="0" smtClean="0">
                <a:hlinkClick r:id="rId5"/>
              </a:rPr>
              <a:t>libraries</a:t>
            </a:r>
            <a:r>
              <a:rPr lang="en-US" dirty="0" smtClean="0"/>
              <a:t> to read our data holdings, or ask us to make them</a:t>
            </a:r>
          </a:p>
          <a:p>
            <a:pPr lvl="1"/>
            <a:r>
              <a:rPr lang="en-US" dirty="0" smtClean="0"/>
              <a:t>Feel free to contribute too!</a:t>
            </a:r>
          </a:p>
          <a:p>
            <a:endParaRPr lang="en-US" dirty="0" smtClean="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of Methods </a:t>
            </a:r>
            <a:r>
              <a:rPr lang="mr-IN" dirty="0" smtClean="0"/>
              <a:t>–</a:t>
            </a:r>
            <a:r>
              <a:rPr lang="en-US" dirty="0" smtClean="0"/>
              <a:t> Ocean Best Practices</a:t>
            </a:r>
            <a:endParaRPr lang="en-US" dirty="0"/>
          </a:p>
        </p:txBody>
      </p:sp>
      <p:sp>
        <p:nvSpPr>
          <p:cNvPr id="3" name="Content Placeholder 2"/>
          <p:cNvSpPr>
            <a:spLocks noGrp="1"/>
          </p:cNvSpPr>
          <p:nvPr>
            <p:ph idx="1"/>
          </p:nvPr>
        </p:nvSpPr>
        <p:spPr/>
        <p:txBody>
          <a:bodyPr/>
          <a:lstStyle/>
          <a:p>
            <a:r>
              <a:rPr lang="en-US" dirty="0" smtClean="0"/>
              <a:t>DOIs for manuals and handbooks</a:t>
            </a:r>
          </a:p>
          <a:p>
            <a:pPr lvl="1"/>
            <a:r>
              <a:rPr lang="en-US" dirty="0" smtClean="0"/>
              <a:t>How to do fieldwork, make models, etc.</a:t>
            </a:r>
            <a:endParaRPr lang="en-US" dirty="0"/>
          </a:p>
          <a:p>
            <a:r>
              <a:rPr lang="en-US" dirty="0" smtClean="0"/>
              <a:t>UNESCO/IOC project</a:t>
            </a:r>
          </a:p>
          <a:p>
            <a:r>
              <a:rPr lang="en-US" dirty="0" smtClean="0"/>
              <a:t>Internationally agreed upon methods</a:t>
            </a:r>
            <a:r>
              <a:rPr lang="mr-IN" dirty="0" smtClean="0"/>
              <a:t>…</a:t>
            </a:r>
            <a:endParaRPr lang="en-US" dirty="0" smtClean="0"/>
          </a:p>
          <a:p>
            <a:pPr lvl="1"/>
            <a:r>
              <a:rPr lang="mr-IN" dirty="0" smtClean="0"/>
              <a:t>…</a:t>
            </a:r>
            <a:r>
              <a:rPr lang="en-US" dirty="0" smtClean="0"/>
              <a:t>and publically submitted methods</a:t>
            </a:r>
          </a:p>
          <a:p>
            <a:endParaRPr lang="en-US" dirty="0" smtClean="0"/>
          </a:p>
          <a:p>
            <a:pPr lvl="1"/>
            <a:endParaRPr lang="en-US" dirty="0"/>
          </a:p>
        </p:txBody>
      </p:sp>
      <p:pic>
        <p:nvPicPr>
          <p:cNvPr id="4" name="Picture 8" descr="ttps://www.oceanbestpractices.org/static/media/unesco-ioc-ocb-lockup-2x.8c4da1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3290" y="5418408"/>
            <a:ext cx="3461278" cy="719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3290" y="6311900"/>
            <a:ext cx="3718710" cy="369332"/>
          </a:xfrm>
          <a:prstGeom prst="rect">
            <a:avLst/>
          </a:prstGeom>
        </p:spPr>
        <p:txBody>
          <a:bodyPr wrap="none">
            <a:spAutoFit/>
          </a:bodyPr>
          <a:lstStyle/>
          <a:p>
            <a:r>
              <a:rPr lang="en-US" dirty="0">
                <a:hlinkClick r:id="rId4"/>
              </a:rPr>
              <a:t>https://</a:t>
            </a:r>
            <a:r>
              <a:rPr lang="en-US" dirty="0" err="1">
                <a:hlinkClick r:id="rId4"/>
              </a:rPr>
              <a:t>www.oceanbestpractices.org</a:t>
            </a:r>
            <a:r>
              <a:rPr lang="en-US" dirty="0">
                <a:hlinkClick r:id="rId4"/>
              </a:rPr>
              <a:t>/</a:t>
            </a:r>
            <a:endParaRPr lang="en-US" dirty="0"/>
          </a:p>
        </p:txBody>
      </p:sp>
    </p:spTree>
    <p:extLst>
      <p:ext uri="{BB962C8B-B14F-4D97-AF65-F5344CB8AC3E}">
        <p14:creationId xmlns:p14="http://schemas.microsoft.com/office/powerpoint/2010/main" val="18094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fontScale="90000"/>
          </a:bodyPr>
          <a:lstStyle/>
          <a:p>
            <a:pPr algn="ctr"/>
            <a:r>
              <a:rPr lang="en-US" smtClean="0"/>
              <a:t>Reproducible Software:  Opinionated Practices with Python</a:t>
            </a:r>
            <a:endParaRPr lang="en-US" dirty="0"/>
          </a:p>
        </p:txBody>
      </p:sp>
    </p:spTree>
    <p:extLst>
      <p:ext uri="{BB962C8B-B14F-4D97-AF65-F5344CB8AC3E}">
        <p14:creationId xmlns:p14="http://schemas.microsoft.com/office/powerpoint/2010/main" val="11846786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spend effort for reproducibility?</a:t>
            </a:r>
            <a:endParaRPr lang="en-US" dirty="0"/>
          </a:p>
        </p:txBody>
      </p:sp>
      <p:sp>
        <p:nvSpPr>
          <p:cNvPr id="3" name="Content Placeholder 2"/>
          <p:cNvSpPr>
            <a:spLocks noGrp="1"/>
          </p:cNvSpPr>
          <p:nvPr>
            <p:ph idx="1"/>
          </p:nvPr>
        </p:nvSpPr>
        <p:spPr>
          <a:xfrm>
            <a:off x="838200" y="1507787"/>
            <a:ext cx="10515600" cy="2013626"/>
          </a:xfrm>
        </p:spPr>
        <p:txBody>
          <a:bodyPr>
            <a:normAutofit/>
          </a:bodyPr>
          <a:lstStyle/>
          <a:p>
            <a:r>
              <a:rPr lang="en-US" dirty="0" smtClean="0"/>
              <a:t>Faster deployment of code</a:t>
            </a:r>
          </a:p>
          <a:p>
            <a:r>
              <a:rPr lang="en-US" dirty="0" smtClean="0"/>
              <a:t>Faster understanding of code</a:t>
            </a:r>
          </a:p>
          <a:p>
            <a:r>
              <a:rPr lang="en-US" dirty="0" smtClean="0"/>
              <a:t>Easier extension of code</a:t>
            </a:r>
          </a:p>
          <a:p>
            <a:r>
              <a:rPr lang="en-US" dirty="0" smtClean="0"/>
              <a:t>It’s good for you and the community!</a:t>
            </a:r>
          </a:p>
          <a:p>
            <a:endParaRPr lang="en-US" dirty="0"/>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How can we measure reproducibility?</a:t>
            </a:r>
            <a:endParaRPr lang="en-US" dirty="0"/>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Read more than write </a:t>
            </a:r>
            <a:r>
              <a:rPr lang="mr-IN" dirty="0" smtClean="0"/>
              <a:t>–</a:t>
            </a:r>
            <a:r>
              <a:rPr lang="en-US" dirty="0" smtClean="0"/>
              <a:t> can you read it one month, year from now?</a:t>
            </a:r>
          </a:p>
          <a:p>
            <a:r>
              <a:rPr lang="en-US" dirty="0" smtClean="0"/>
              <a:t>New installs over current- can you install it one month, year from now?</a:t>
            </a:r>
          </a:p>
          <a:p>
            <a:r>
              <a:rPr lang="en-US" dirty="0" smtClean="0"/>
              <a:t>Code brittleness </a:t>
            </a:r>
            <a:r>
              <a:rPr lang="mr-IN" dirty="0" smtClean="0"/>
              <a:t>–</a:t>
            </a:r>
            <a:r>
              <a:rPr lang="en-US" dirty="0" smtClean="0"/>
              <a:t> can you extend it one month, year from now?</a:t>
            </a:r>
          </a:p>
          <a:p>
            <a:endParaRPr lang="en-US" dirty="0" smtClean="0"/>
          </a:p>
        </p:txBody>
      </p:sp>
    </p:spTree>
    <p:extLst>
      <p:ext uri="{BB962C8B-B14F-4D97-AF65-F5344CB8AC3E}">
        <p14:creationId xmlns:p14="http://schemas.microsoft.com/office/powerpoint/2010/main" val="4625072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what some people have said about software, data before: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standardize our coding practices?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“Opinionated” guidelines </a:t>
            </a:r>
            <a:r>
              <a:rPr lang="mr-IN" dirty="0" smtClean="0"/>
              <a:t>–</a:t>
            </a:r>
            <a:r>
              <a:rPr lang="en-US" dirty="0" smtClean="0"/>
              <a:t> </a:t>
            </a:r>
            <a:r>
              <a:rPr lang="en-US" dirty="0" smtClean="0">
                <a:hlinkClick r:id="rId2"/>
              </a:rPr>
              <a:t>PEP-20</a:t>
            </a:r>
            <a:r>
              <a:rPr lang="en-US" dirty="0" smtClean="0"/>
              <a:t>, ”This is the way we are doing things”</a:t>
            </a:r>
          </a:p>
          <a:p>
            <a:r>
              <a:rPr lang="en-US" dirty="0" smtClean="0"/>
              <a:t>More people following the same opinionated practices </a:t>
            </a:r>
            <a:r>
              <a:rPr lang="mr-IN" dirty="0" smtClean="0"/>
              <a:t>–</a:t>
            </a:r>
            <a:r>
              <a:rPr lang="en-US" dirty="0" smtClean="0"/>
              <a:t> easier to share code!</a:t>
            </a:r>
          </a:p>
          <a:p>
            <a:r>
              <a:rPr lang="en-US" dirty="0" smtClean="0"/>
              <a:t>Software tools to help write opinionated Python</a:t>
            </a:r>
          </a:p>
          <a:p>
            <a:pPr lvl="1"/>
            <a:r>
              <a:rPr lang="en-US" dirty="0" err="1" smtClean="0"/>
              <a:t>Conda</a:t>
            </a:r>
            <a:r>
              <a:rPr lang="en-US" dirty="0" smtClean="0"/>
              <a:t>/</a:t>
            </a:r>
            <a:r>
              <a:rPr lang="en-US" dirty="0" err="1" smtClean="0"/>
              <a:t>Conda</a:t>
            </a:r>
            <a:r>
              <a:rPr lang="en-US" dirty="0" smtClean="0"/>
              <a:t>-forge</a:t>
            </a:r>
          </a:p>
          <a:p>
            <a:pPr lvl="1"/>
            <a:r>
              <a:rPr lang="en-US" dirty="0" smtClean="0"/>
              <a:t>Black</a:t>
            </a:r>
          </a:p>
          <a:p>
            <a:pPr lvl="1"/>
            <a:r>
              <a:rPr lang="en-US" dirty="0" err="1"/>
              <a:t>i</a:t>
            </a:r>
            <a:r>
              <a:rPr lang="en-US" dirty="0" err="1" smtClean="0"/>
              <a:t>sort</a:t>
            </a:r>
            <a:r>
              <a:rPr lang="en-US" dirty="0" smtClean="0"/>
              <a:t> (non-notebooks, production code)</a:t>
            </a:r>
          </a:p>
          <a:p>
            <a:r>
              <a:rPr lang="en-US" dirty="0" smtClean="0"/>
              <a:t>Software tools to help facilitate opinionated Python</a:t>
            </a:r>
          </a:p>
          <a:p>
            <a:pPr lvl="1"/>
            <a:r>
              <a:rPr lang="en-US" dirty="0" err="1" smtClean="0"/>
              <a:t>Git</a:t>
            </a:r>
            <a:r>
              <a:rPr lang="en-US" dirty="0" smtClean="0"/>
              <a:t>/</a:t>
            </a:r>
            <a:r>
              <a:rPr lang="en-US" dirty="0" err="1" smtClean="0"/>
              <a:t>Github</a:t>
            </a:r>
            <a:endParaRPr lang="en-US" dirty="0" smtClean="0"/>
          </a:p>
          <a:p>
            <a:pPr lvl="1"/>
            <a:r>
              <a:rPr lang="en-US" dirty="0" smtClean="0"/>
              <a:t>Binder</a:t>
            </a:r>
          </a:p>
          <a:p>
            <a:pPr lvl="1"/>
            <a:r>
              <a:rPr lang="en-US" dirty="0" smtClean="0"/>
              <a:t>Sphinx (</a:t>
            </a:r>
            <a:r>
              <a:rPr lang="en-US" dirty="0" err="1" smtClean="0"/>
              <a:t>numpy</a:t>
            </a:r>
            <a:r>
              <a:rPr lang="en-US" dirty="0" smtClean="0"/>
              <a:t> </a:t>
            </a:r>
            <a:r>
              <a:rPr lang="en-US" dirty="0" err="1" smtClean="0"/>
              <a:t>docstrings</a:t>
            </a:r>
            <a:r>
              <a:rPr lang="en-US" dirty="0" smtClean="0"/>
              <a:t>)</a:t>
            </a:r>
          </a:p>
          <a:p>
            <a:r>
              <a:rPr lang="en-US" dirty="0" smtClean="0"/>
              <a:t>Science decisions made by communities</a:t>
            </a:r>
          </a:p>
          <a:p>
            <a:pPr lvl="1"/>
            <a:r>
              <a:rPr lang="en-US" dirty="0" err="1" smtClean="0"/>
              <a:t>netCDF</a:t>
            </a:r>
            <a:r>
              <a:rPr lang="en-US" dirty="0" smtClean="0"/>
              <a:t>-CF</a:t>
            </a:r>
          </a:p>
          <a:p>
            <a:pPr lvl="1"/>
            <a:r>
              <a:rPr lang="en-US" dirty="0" err="1" smtClean="0"/>
              <a:t>Pangeo</a:t>
            </a:r>
            <a:endParaRPr lang="en-US" dirty="0" smtClean="0"/>
          </a:p>
          <a:p>
            <a:pPr lvl="1"/>
            <a:endParaRPr lang="en-US" dirty="0"/>
          </a:p>
        </p:txBody>
      </p:sp>
    </p:spTree>
    <p:extLst>
      <p:ext uri="{BB962C8B-B14F-4D97-AF65-F5344CB8AC3E}">
        <p14:creationId xmlns:p14="http://schemas.microsoft.com/office/powerpoint/2010/main" val="1294819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Decisions - Oceanography</a:t>
            </a:r>
            <a:endParaRPr lang="en-US" dirty="0"/>
          </a:p>
        </p:txBody>
      </p:sp>
      <p:sp>
        <p:nvSpPr>
          <p:cNvPr id="3" name="Content Placeholder 2"/>
          <p:cNvSpPr>
            <a:spLocks noGrp="1"/>
          </p:cNvSpPr>
          <p:nvPr>
            <p:ph idx="1"/>
          </p:nvPr>
        </p:nvSpPr>
        <p:spPr/>
        <p:txBody>
          <a:bodyPr>
            <a:normAutofit lnSpcReduction="10000"/>
          </a:bodyPr>
          <a:lstStyle/>
          <a:p>
            <a:r>
              <a:rPr lang="en-US" dirty="0" smtClean="0"/>
              <a:t>Formats: </a:t>
            </a:r>
            <a:r>
              <a:rPr lang="en-US" dirty="0" err="1" smtClean="0"/>
              <a:t>NetCDF</a:t>
            </a:r>
            <a:r>
              <a:rPr lang="en-US" dirty="0" smtClean="0"/>
              <a:t> (as opposed to CDF)</a:t>
            </a:r>
          </a:p>
          <a:p>
            <a:pPr lvl="1"/>
            <a:r>
              <a:rPr lang="en-US" dirty="0" err="1" smtClean="0"/>
              <a:t>Backends</a:t>
            </a:r>
            <a:r>
              <a:rPr lang="en-US" dirty="0" smtClean="0"/>
              <a:t>: </a:t>
            </a:r>
            <a:r>
              <a:rPr lang="en-US" dirty="0" smtClean="0">
                <a:hlinkClick r:id="rId2"/>
              </a:rPr>
              <a:t>HDF5</a:t>
            </a:r>
            <a:r>
              <a:rPr lang="en-US" dirty="0" smtClean="0"/>
              <a:t>, NetCDF3, </a:t>
            </a:r>
            <a:r>
              <a:rPr lang="en-US" dirty="0" smtClean="0">
                <a:hlinkClick r:id="rId3"/>
              </a:rPr>
              <a:t>zarr</a:t>
            </a:r>
            <a:r>
              <a:rPr lang="en-US" dirty="0" smtClean="0"/>
              <a:t> (cloud native, coming soon™!)</a:t>
            </a:r>
          </a:p>
          <a:p>
            <a:r>
              <a:rPr lang="en-US" dirty="0" smtClean="0"/>
              <a:t>Formats: ASCII/CSV (old)</a:t>
            </a:r>
          </a:p>
          <a:p>
            <a:pPr lvl="1"/>
            <a:r>
              <a:rPr lang="en-US" dirty="0" smtClean="0"/>
              <a:t>Easier for initial view, quickly lacking flexibility and metadata</a:t>
            </a:r>
          </a:p>
          <a:p>
            <a:r>
              <a:rPr lang="en-US" dirty="0" smtClean="0"/>
              <a:t>Standard Vocabularies</a:t>
            </a:r>
          </a:p>
          <a:p>
            <a:pPr lvl="1"/>
            <a:r>
              <a:rPr lang="en-US" dirty="0" smtClean="0"/>
              <a:t>Regulated vocabularies with strict definitions</a:t>
            </a:r>
          </a:p>
          <a:p>
            <a:pPr lvl="1"/>
            <a:r>
              <a:rPr lang="en-US" dirty="0" smtClean="0"/>
              <a:t>Propose new names, pass committee approval</a:t>
            </a:r>
          </a:p>
          <a:p>
            <a:pPr lvl="1"/>
            <a:r>
              <a:rPr lang="en-US" dirty="0" smtClean="0">
                <a:hlinkClick r:id="rId4"/>
              </a:rPr>
              <a:t>CF</a:t>
            </a:r>
            <a:r>
              <a:rPr lang="en-US" dirty="0" smtClean="0"/>
              <a:t> </a:t>
            </a:r>
            <a:r>
              <a:rPr lang="mr-IN" dirty="0" smtClean="0"/>
              <a:t>–</a:t>
            </a:r>
            <a:r>
              <a:rPr lang="en-US" dirty="0" smtClean="0"/>
              <a:t> Physical parameters</a:t>
            </a:r>
          </a:p>
          <a:p>
            <a:pPr lvl="1"/>
            <a:r>
              <a:rPr lang="en-US" dirty="0" smtClean="0">
                <a:hlinkClick r:id="rId5"/>
              </a:rPr>
              <a:t>BODC</a:t>
            </a:r>
            <a:r>
              <a:rPr lang="en-US" dirty="0" smtClean="0"/>
              <a:t> lists </a:t>
            </a:r>
            <a:r>
              <a:rPr lang="mr-IN" dirty="0" smtClean="0"/>
              <a:t>–</a:t>
            </a:r>
            <a:r>
              <a:rPr lang="en-US" dirty="0" smtClean="0"/>
              <a:t> Biogeochemical parameters</a:t>
            </a:r>
          </a:p>
          <a:p>
            <a:r>
              <a:rPr lang="en-US" dirty="0" smtClean="0"/>
              <a:t>Cloud: </a:t>
            </a:r>
            <a:r>
              <a:rPr lang="en-US" dirty="0" err="1" smtClean="0">
                <a:hlinkClick r:id="rId6"/>
              </a:rPr>
              <a:t>Pangeo</a:t>
            </a:r>
            <a:endParaRPr lang="en-US" dirty="0" smtClean="0"/>
          </a:p>
          <a:p>
            <a:pPr lvl="1"/>
            <a:r>
              <a:rPr lang="en-US" dirty="0" smtClean="0"/>
              <a:t>Standardizing environments to make it easier to run code</a:t>
            </a:r>
          </a:p>
          <a:p>
            <a:pPr lvl="1"/>
            <a:endParaRPr lang="en-US" dirty="0" smtClean="0"/>
          </a:p>
          <a:p>
            <a:endParaRPr lang="en-US" dirty="0"/>
          </a:p>
        </p:txBody>
      </p:sp>
      <p:pic>
        <p:nvPicPr>
          <p:cNvPr id="13314" name="Picture 2" descr="https://researchdata.4tu.nl/fileadmin/_processed_/e/2/csm_netcdf2_b981968aa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834"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2102"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34"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r>
              <a:rPr lang="en-US" dirty="0" smtClean="0"/>
              <a:t>Working environments</a:t>
            </a:r>
            <a:endParaRPr lang="en-US" dirty="0"/>
          </a:p>
        </p:txBody>
      </p:sp>
      <p:sp>
        <p:nvSpPr>
          <p:cNvPr id="3" name="Content Placeholder 2"/>
          <p:cNvSpPr>
            <a:spLocks noGrp="1"/>
          </p:cNvSpPr>
          <p:nvPr>
            <p:ph idx="1"/>
          </p:nvPr>
        </p:nvSpPr>
        <p:spPr/>
        <p:txBody>
          <a:bodyPr/>
          <a:lstStyle/>
          <a:p>
            <a:r>
              <a:rPr lang="en-US" dirty="0" smtClean="0"/>
              <a:t>Simplify installing and setting up an environment to run code</a:t>
            </a:r>
          </a:p>
          <a:p>
            <a:r>
              <a:rPr lang="en-US" dirty="0" smtClean="0"/>
              <a:t>Compartmentalization makes it easier to prevent </a:t>
            </a:r>
            <a:r>
              <a:rPr lang="en-US" dirty="0" err="1" smtClean="0"/>
              <a:t>unforseen</a:t>
            </a:r>
            <a:r>
              <a:rPr lang="en-US" dirty="0" smtClean="0"/>
              <a:t> mixing that leads to problems</a:t>
            </a:r>
          </a:p>
          <a:p>
            <a:r>
              <a:rPr lang="en-US" dirty="0" smtClean="0"/>
              <a:t>Package manager:</a:t>
            </a:r>
          </a:p>
          <a:p>
            <a:pPr lvl="1"/>
            <a:r>
              <a:rPr lang="en-US" dirty="0" err="1" smtClean="0">
                <a:hlinkClick r:id="rId3"/>
              </a:rPr>
              <a:t>Conda</a:t>
            </a:r>
            <a:r>
              <a:rPr lang="en-US" dirty="0" smtClean="0">
                <a:hlinkClick r:id="rId3"/>
              </a:rPr>
              <a:t> </a:t>
            </a:r>
            <a:r>
              <a:rPr lang="en-US" dirty="0" smtClean="0"/>
              <a:t>+ </a:t>
            </a:r>
            <a:r>
              <a:rPr lang="en-US" dirty="0" err="1" smtClean="0">
                <a:hlinkClick r:id="rId4"/>
              </a:rPr>
              <a:t>conda</a:t>
            </a:r>
            <a:r>
              <a:rPr lang="en-US" dirty="0" smtClean="0">
                <a:hlinkClick r:id="rId4"/>
              </a:rPr>
              <a:t>-forge</a:t>
            </a:r>
            <a:r>
              <a:rPr lang="en-US" dirty="0" smtClean="0"/>
              <a:t>: easier installation of dependencies, environments</a:t>
            </a:r>
          </a:p>
          <a:p>
            <a:pPr lvl="1"/>
            <a:r>
              <a:rPr lang="en-US" dirty="0" smtClean="0"/>
              <a:t>Pip: standard Python tool; if all of your packages are in there, fine! (probably not)</a:t>
            </a:r>
          </a:p>
          <a:p>
            <a:r>
              <a:rPr lang="en-US" dirty="0" smtClean="0"/>
              <a:t>Virtualization:</a:t>
            </a:r>
          </a:p>
          <a:p>
            <a:pPr lvl="1"/>
            <a:r>
              <a:rPr lang="en-US" dirty="0" err="1" smtClean="0"/>
              <a:t>Conda</a:t>
            </a:r>
            <a:r>
              <a:rPr lang="en-US" dirty="0" smtClean="0"/>
              <a:t> provides virtual environments like </a:t>
            </a:r>
            <a:r>
              <a:rPr lang="en-US" dirty="0" err="1" smtClean="0"/>
              <a:t>virtualenv</a:t>
            </a:r>
            <a:endParaRPr lang="en-US" dirty="0" smtClean="0"/>
          </a:p>
          <a:p>
            <a:pPr lvl="1"/>
            <a:r>
              <a:rPr lang="en-US" dirty="0" smtClean="0">
                <a:hlinkClick r:id="rId5"/>
              </a:rPr>
              <a:t>Docker</a:t>
            </a:r>
            <a:r>
              <a:rPr lang="en-US" dirty="0" smtClean="0"/>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en-US" dirty="0"/>
          </a:p>
        </p:txBody>
      </p:sp>
      <p:sp>
        <p:nvSpPr>
          <p:cNvPr id="3" name="Content Placeholder 2"/>
          <p:cNvSpPr>
            <a:spLocks noGrp="1"/>
          </p:cNvSpPr>
          <p:nvPr>
            <p:ph idx="1"/>
          </p:nvPr>
        </p:nvSpPr>
        <p:spPr/>
        <p:txBody>
          <a:bodyPr/>
          <a:lstStyle/>
          <a:p>
            <a:r>
              <a:rPr lang="en-US" dirty="0" smtClean="0"/>
              <a:t>A platform for making </a:t>
            </a:r>
            <a:r>
              <a:rPr lang="en-US" dirty="0" smtClean="0">
                <a:hlinkClick r:id="rId2"/>
              </a:rPr>
              <a:t>notebooks runnable online</a:t>
            </a:r>
            <a:endParaRPr lang="en-US" dirty="0" smtClean="0"/>
          </a:p>
          <a:p>
            <a:pPr lvl="1"/>
            <a:r>
              <a:rPr lang="en-US" dirty="0" smtClean="0"/>
              <a:t>Plug-in to </a:t>
            </a:r>
            <a:r>
              <a:rPr lang="en-US" dirty="0" err="1" smtClean="0"/>
              <a:t>Github</a:t>
            </a:r>
            <a:endParaRPr lang="en-US" dirty="0" smtClean="0"/>
          </a:p>
          <a:p>
            <a:pPr lvl="1"/>
            <a:r>
              <a:rPr lang="en-US" dirty="0" smtClean="0"/>
              <a:t>Google has a similar platform called </a:t>
            </a:r>
            <a:r>
              <a:rPr lang="en-US" dirty="0" err="1" smtClean="0">
                <a:hlinkClick r:id="rId3"/>
              </a:rPr>
              <a:t>Colab</a:t>
            </a:r>
            <a:endParaRPr lang="en-US" dirty="0" smtClean="0"/>
          </a:p>
          <a:p>
            <a:r>
              <a:rPr lang="en-US" dirty="0" smtClean="0"/>
              <a:t>Allow others to experiment with your code before downloading</a:t>
            </a:r>
            <a:endParaRPr lang="en-US" dirty="0" smtClean="0">
              <a:hlinkClick r:id="rId4"/>
            </a:endParaRPr>
          </a:p>
          <a:p>
            <a:r>
              <a:rPr lang="en-US" dirty="0" smtClean="0">
                <a:hlinkClick r:id="rId4"/>
              </a:rPr>
              <a:t>Make DOI notebooks runnable</a:t>
            </a:r>
            <a:endParaRPr lang="en-US" dirty="0"/>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a:t>
            </a:r>
            <a:r>
              <a:rPr lang="en-US" dirty="0" err="1" smtClean="0"/>
              <a:t>git</a:t>
            </a:r>
            <a:r>
              <a:rPr lang="en-US" dirty="0" smtClean="0"/>
              <a:t>,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690688"/>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smtClean="0"/>
              <a:t>Easier to keep track of yours/others changes</a:t>
            </a:r>
          </a:p>
          <a:p>
            <a:pPr lvl="1"/>
            <a:r>
              <a:rPr lang="en-US" dirty="0" smtClean="0"/>
              <a:t>Remote copies as </a:t>
            </a:r>
            <a:r>
              <a:rPr lang="en-US" dirty="0" err="1" smtClean="0"/>
              <a:t>failsafes</a:t>
            </a:r>
            <a:r>
              <a:rPr lang="en-US" dirty="0" smtClean="0"/>
              <a:t> in case of computer failure </a:t>
            </a:r>
            <a:r>
              <a:rPr lang="mr-IN" dirty="0" smtClean="0"/>
              <a:t>–</a:t>
            </a:r>
            <a:r>
              <a:rPr lang="en-US" dirty="0" smtClean="0"/>
              <a:t> but not a replacement for backups</a:t>
            </a:r>
          </a:p>
          <a:p>
            <a:pPr lvl="1"/>
            <a:endParaRPr lang="en-US" sz="2000" dirty="0" smtClean="0"/>
          </a:p>
          <a:p>
            <a:pPr lvl="1"/>
            <a:r>
              <a:rPr lang="en-US" dirty="0" smtClean="0"/>
              <a:t>Commits should be “atomic”</a:t>
            </a:r>
          </a:p>
          <a:p>
            <a:pPr lvl="2"/>
            <a:r>
              <a:rPr lang="en-US" dirty="0" smtClean="0"/>
              <a:t>Commits are fully formed, not half-done</a:t>
            </a:r>
          </a:p>
          <a:p>
            <a:pPr lvl="2"/>
            <a:r>
              <a:rPr lang="en-US" dirty="0" smtClean="0"/>
              <a:t>Related edits are grouped into a single commit</a:t>
            </a:r>
          </a:p>
          <a:p>
            <a:pPr lvl="2"/>
            <a:r>
              <a:rPr lang="en-US" dirty="0" smtClean="0"/>
              <a:t>Commits are small (one change) and often</a:t>
            </a:r>
          </a:p>
          <a:p>
            <a:pPr lvl="1"/>
            <a:r>
              <a:rPr lang="en-US" dirty="0" smtClean="0"/>
              <a:t>Use branches to try new ideas without polluting the master</a:t>
            </a:r>
          </a:p>
          <a:p>
            <a:pPr lvl="1"/>
            <a:r>
              <a:rPr lang="en-US" dirty="0" smtClean="0"/>
              <a:t>Want more </a:t>
            </a:r>
            <a:r>
              <a:rPr lang="en-US" dirty="0" err="1" smtClean="0">
                <a:hlinkClick r:id="rId3"/>
              </a:rPr>
              <a:t>git</a:t>
            </a:r>
            <a:r>
              <a:rPr lang="en-US" dirty="0" smtClean="0">
                <a:hlinkClick r:id="rId3"/>
              </a:rPr>
              <a:t> tutorials?</a:t>
            </a:r>
            <a:endParaRPr lang="en-US" dirty="0" smtClean="0"/>
          </a:p>
          <a:p>
            <a:pPr lvl="1"/>
            <a:endParaRPr lang="en-US" sz="2000" dirty="0"/>
          </a:p>
          <a:p>
            <a:pPr lvl="1"/>
            <a:r>
              <a:rPr lang="en-US" dirty="0" err="1" smtClean="0">
                <a:hlinkClick r:id="rId4"/>
              </a:rPr>
              <a:t>Github</a:t>
            </a:r>
            <a:r>
              <a:rPr lang="en-US" dirty="0" smtClean="0">
                <a:hlinkClick r:id="rId4"/>
              </a:rPr>
              <a:t> </a:t>
            </a:r>
            <a:r>
              <a:rPr lang="mr-IN" dirty="0" smtClean="0"/>
              <a:t>–</a:t>
            </a:r>
            <a:r>
              <a:rPr lang="en-US" dirty="0" smtClean="0"/>
              <a:t> one of many places hosting code repos</a:t>
            </a:r>
          </a:p>
        </p:txBody>
      </p:sp>
      <p:sp>
        <p:nvSpPr>
          <p:cNvPr id="3" name="TextBox 2"/>
          <p:cNvSpPr txBox="1"/>
          <p:nvPr/>
        </p:nvSpPr>
        <p:spPr>
          <a:xfrm>
            <a:off x="8183632" y="604202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838199" y="1825625"/>
            <a:ext cx="10669621" cy="4351338"/>
          </a:xfrm>
        </p:spPr>
        <p:txBody>
          <a:bodyPr>
            <a:normAutofit fontScale="92500" lnSpcReduction="20000"/>
          </a:bodyPr>
          <a:lstStyle/>
          <a:p>
            <a:r>
              <a:rPr lang="en-US" dirty="0" smtClean="0"/>
              <a:t>What is a repository?</a:t>
            </a:r>
          </a:p>
          <a:p>
            <a:pPr lvl="1"/>
            <a:r>
              <a:rPr lang="en-US" dirty="0" smtClean="0"/>
              <a:t>Differences between code and data repositories?</a:t>
            </a:r>
          </a:p>
          <a:p>
            <a:r>
              <a:rPr lang="en-US" dirty="0" smtClean="0"/>
              <a:t>Who do you turn in your data/results to?</a:t>
            </a:r>
          </a:p>
          <a:p>
            <a:pPr lvl="1"/>
            <a:r>
              <a:rPr lang="en-US" dirty="0" smtClean="0"/>
              <a:t>Is your code publicly accessible?</a:t>
            </a:r>
          </a:p>
          <a:p>
            <a:r>
              <a:rPr lang="en-US" dirty="0" smtClean="0"/>
              <a:t>Name a version control software (VCS)</a:t>
            </a:r>
          </a:p>
          <a:p>
            <a:r>
              <a:rPr lang="en-US" dirty="0" smtClean="0"/>
              <a:t>What is a branch in </a:t>
            </a:r>
            <a:r>
              <a:rPr lang="en-US" dirty="0" err="1" smtClean="0"/>
              <a:t>git</a:t>
            </a:r>
            <a:r>
              <a:rPr lang="en-US" dirty="0" smtClean="0"/>
              <a:t>?</a:t>
            </a:r>
          </a:p>
          <a:p>
            <a:r>
              <a:rPr lang="en-US" dirty="0" smtClean="0"/>
              <a:t>What is a package in Python?</a:t>
            </a:r>
          </a:p>
          <a:p>
            <a:endParaRPr lang="en-US" dirty="0"/>
          </a:p>
          <a:p>
            <a:r>
              <a:rPr lang="en-US" dirty="0" smtClean="0"/>
              <a:t>Have you had trouble running code from others, or sharing your code?</a:t>
            </a:r>
          </a:p>
          <a:p>
            <a:r>
              <a:rPr lang="en-US" dirty="0" smtClean="0"/>
              <a:t>Is interoperability important to you?</a:t>
            </a:r>
          </a:p>
          <a:p>
            <a:pPr lvl="1"/>
            <a:r>
              <a:rPr lang="en-US" dirty="0" smtClean="0"/>
              <a:t>Do you feel there are too many standards to understand?</a:t>
            </a:r>
          </a:p>
        </p:txBody>
      </p:sp>
      <p:pic>
        <p:nvPicPr>
          <p:cNvPr id="5" name="Picture 2" descr="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09" y="1690688"/>
            <a:ext cx="4491563" cy="2542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65209" y="4232913"/>
            <a:ext cx="4491563" cy="307777"/>
          </a:xfrm>
          <a:prstGeom prst="rect">
            <a:avLst/>
          </a:prstGeom>
          <a:noFill/>
        </p:spPr>
        <p:txBody>
          <a:bodyPr wrap="square" rtlCol="0">
            <a:spAutoFit/>
          </a:bodyPr>
          <a:lstStyle/>
          <a:p>
            <a:pPr algn="ctr"/>
            <a:r>
              <a:rPr lang="en-US" sz="1400" dirty="0" smtClean="0">
                <a:hlinkClick r:id="rId4"/>
              </a:rPr>
              <a:t>Standards</a:t>
            </a:r>
            <a:r>
              <a:rPr lang="en-US" sz="1400" dirty="0" smtClean="0"/>
              <a:t> - </a:t>
            </a:r>
            <a:r>
              <a:rPr lang="en-US" sz="1400" dirty="0" err="1"/>
              <a:t>x</a:t>
            </a:r>
            <a:r>
              <a:rPr lang="en-US" sz="1400" dirty="0" err="1" smtClean="0"/>
              <a:t>kcd.com</a:t>
            </a:r>
            <a:endParaRPr lang="en-US" sz="1400" dirty="0"/>
          </a:p>
        </p:txBody>
      </p:sp>
    </p:spTree>
    <p:extLst>
      <p:ext uri="{BB962C8B-B14F-4D97-AF65-F5344CB8AC3E}">
        <p14:creationId xmlns:p14="http://schemas.microsoft.com/office/powerpoint/2010/main" val="46640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Code Formatting</a:t>
            </a:r>
            <a:endParaRPr lang="en-US" dirty="0"/>
          </a:p>
        </p:txBody>
      </p:sp>
      <p:sp>
        <p:nvSpPr>
          <p:cNvPr id="3" name="Content Placeholder 2"/>
          <p:cNvSpPr>
            <a:spLocks noGrp="1"/>
          </p:cNvSpPr>
          <p:nvPr>
            <p:ph idx="1"/>
          </p:nvPr>
        </p:nvSpPr>
        <p:spPr/>
        <p:txBody>
          <a:bodyPr/>
          <a:lstStyle/>
          <a:p>
            <a:r>
              <a:rPr lang="en-US" dirty="0" smtClean="0">
                <a:hlinkClick r:id="rId3"/>
              </a:rPr>
              <a:t>Black</a:t>
            </a:r>
            <a:r>
              <a:rPr lang="en-US" dirty="0"/>
              <a:t>:</a:t>
            </a:r>
            <a:r>
              <a:rPr lang="en-US" dirty="0" smtClean="0"/>
              <a:t> “The Uncompromising Code Formatter”</a:t>
            </a:r>
          </a:p>
          <a:p>
            <a:r>
              <a:rPr lang="en-US" dirty="0" err="1">
                <a:hlinkClick r:id="rId4"/>
              </a:rPr>
              <a:t>i</a:t>
            </a:r>
            <a:r>
              <a:rPr lang="en-US" dirty="0" err="1" smtClean="0">
                <a:hlinkClick r:id="rId4"/>
              </a:rPr>
              <a:t>sort</a:t>
            </a:r>
            <a:r>
              <a:rPr lang="en-US" dirty="0" smtClean="0"/>
              <a:t>: Sort and trim imports; for production code, not notebooks</a:t>
            </a:r>
          </a:p>
          <a:p>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773" y="2858102"/>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part 2: comments and </a:t>
            </a:r>
            <a:r>
              <a:rPr lang="en-US" dirty="0" err="1" smtClean="0"/>
              <a:t>autodocs</a:t>
            </a:r>
            <a:endParaRPr lang="en-US" dirty="0"/>
          </a:p>
        </p:txBody>
      </p:sp>
      <p:sp>
        <p:nvSpPr>
          <p:cNvPr id="3" name="Content Placeholder 2"/>
          <p:cNvSpPr>
            <a:spLocks noGrp="1"/>
          </p:cNvSpPr>
          <p:nvPr>
            <p:ph idx="1"/>
          </p:nvPr>
        </p:nvSpPr>
        <p:spPr/>
        <p:txBody>
          <a:bodyPr/>
          <a:lstStyle/>
          <a:p>
            <a:r>
              <a:rPr lang="en-US" dirty="0" err="1" smtClean="0"/>
              <a:t>Docstrings</a:t>
            </a:r>
            <a:r>
              <a:rPr lang="en-US" dirty="0" smtClean="0"/>
              <a:t>: format for writing documentation in Python</a:t>
            </a:r>
          </a:p>
          <a:p>
            <a:r>
              <a:rPr lang="en-US" dirty="0"/>
              <a:t>F</a:t>
            </a:r>
            <a:r>
              <a:rPr lang="en-US" dirty="0" smtClean="0"/>
              <a:t>lavors: </a:t>
            </a:r>
            <a:r>
              <a:rPr lang="en-US" dirty="0">
                <a:hlinkClick r:id="rId2"/>
              </a:rPr>
              <a:t>N</a:t>
            </a:r>
            <a:r>
              <a:rPr lang="en-US" dirty="0" smtClean="0">
                <a:hlinkClick r:id="rId2"/>
              </a:rPr>
              <a:t>umpy</a:t>
            </a:r>
            <a:r>
              <a:rPr lang="en-US" dirty="0" smtClean="0"/>
              <a:t>, </a:t>
            </a:r>
            <a:r>
              <a:rPr lang="en-US" dirty="0" smtClean="0">
                <a:hlinkClick r:id="rId3"/>
              </a:rPr>
              <a:t>Google</a:t>
            </a:r>
            <a:endParaRPr lang="en-US" dirty="0" smtClean="0"/>
          </a:p>
          <a:p>
            <a:pPr lvl="1"/>
            <a:r>
              <a:rPr lang="en-US" dirty="0" smtClean="0"/>
              <a:t>Use </a:t>
            </a:r>
            <a:r>
              <a:rPr lang="en-US" b="1" dirty="0" err="1"/>
              <a:t>numpy</a:t>
            </a:r>
            <a:r>
              <a:rPr lang="en-US" dirty="0"/>
              <a:t> for your projects</a:t>
            </a:r>
            <a:r>
              <a:rPr lang="en-US" dirty="0" smtClean="0"/>
              <a:t>!</a:t>
            </a:r>
          </a:p>
          <a:p>
            <a:r>
              <a:rPr lang="en-US" dirty="0" smtClean="0"/>
              <a:t>Document/</a:t>
            </a:r>
            <a:r>
              <a:rPr lang="en-US" dirty="0" err="1" smtClean="0"/>
              <a:t>Autodocs</a:t>
            </a:r>
            <a:r>
              <a:rPr lang="en-US" dirty="0" smtClean="0"/>
              <a:t>: </a:t>
            </a:r>
            <a:r>
              <a:rPr lang="en-US" dirty="0" smtClean="0">
                <a:hlinkClick r:id="rId4"/>
              </a:rPr>
              <a:t>Sphinx</a:t>
            </a:r>
            <a:endParaRPr lang="en-US" dirty="0" smtClean="0"/>
          </a:p>
          <a:p>
            <a:pPr lvl="1"/>
            <a:r>
              <a:rPr lang="en-US" dirty="0" smtClean="0"/>
              <a:t>Automatically generate code documentation</a:t>
            </a:r>
          </a:p>
          <a:p>
            <a:pPr lvl="1"/>
            <a:r>
              <a:rPr lang="en-US" dirty="0" smtClean="0"/>
              <a:t>Make html, latex, pdf, plain text, etc.</a:t>
            </a:r>
          </a:p>
          <a:p>
            <a:pPr lvl="1"/>
            <a:r>
              <a:rPr lang="en-US" dirty="0" smtClean="0"/>
              <a:t>Use with </a:t>
            </a:r>
            <a:r>
              <a:rPr lang="en-US" dirty="0" smtClean="0">
                <a:hlinkClick r:id="rId5"/>
              </a:rPr>
              <a:t>Read the Docs</a:t>
            </a:r>
            <a:r>
              <a:rPr lang="en-US" dirty="0" smtClean="0"/>
              <a:t> for free hosting</a:t>
            </a:r>
          </a:p>
          <a:p>
            <a:pPr lvl="1"/>
            <a:endParaRPr lang="en-US" dirty="0" smtClean="0"/>
          </a:p>
        </p:txBody>
      </p:sp>
      <p:pic>
        <p:nvPicPr>
          <p:cNvPr id="4098" name="Picture 2" descr="ttps://www.sphinx-doc.org/en/master/_static/sphinxhea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299" y="5462588"/>
            <a:ext cx="3714750" cy="714375"/>
          </a:xfrm>
          <a:prstGeom prst="rect">
            <a:avLst/>
          </a:prstGeom>
          <a:solidFill>
            <a:schemeClr val="accent1">
              <a:lumMod val="75000"/>
            </a:schemeClr>
          </a:solidFill>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a:t>
            </a:r>
            <a:r>
              <a:rPr lang="mr-IN" dirty="0" smtClean="0"/>
              <a:t>–</a:t>
            </a:r>
            <a:r>
              <a:rPr lang="en-US" dirty="0" smtClean="0"/>
              <a:t> variable names</a:t>
            </a:r>
            <a:endParaRPr lang="en-US" dirty="0"/>
          </a:p>
        </p:txBody>
      </p:sp>
      <p:sp>
        <p:nvSpPr>
          <p:cNvPr id="3" name="Content Placeholder 2"/>
          <p:cNvSpPr>
            <a:spLocks noGrp="1"/>
          </p:cNvSpPr>
          <p:nvPr>
            <p:ph idx="1"/>
          </p:nvPr>
        </p:nvSpPr>
        <p:spPr/>
        <p:txBody>
          <a:bodyPr>
            <a:normAutofit lnSpcReduction="10000"/>
          </a:bodyPr>
          <a:lstStyle/>
          <a:p>
            <a:r>
              <a:rPr lang="en-US" dirty="0" smtClean="0"/>
              <a:t>Context is important</a:t>
            </a:r>
          </a:p>
          <a:p>
            <a:pPr lvl="1"/>
            <a:r>
              <a:rPr lang="en-US" dirty="0" smtClean="0"/>
              <a:t>Internal functions vs public API vs data products?</a:t>
            </a:r>
          </a:p>
          <a:p>
            <a:pPr lvl="1"/>
            <a:r>
              <a:rPr lang="en-US" dirty="0" smtClean="0"/>
              <a:t>Equations implemented in code can make sense to use shorter names</a:t>
            </a:r>
          </a:p>
          <a:p>
            <a:r>
              <a:rPr lang="en-US" dirty="0" smtClean="0"/>
              <a:t>Variable names</a:t>
            </a:r>
          </a:p>
          <a:p>
            <a:pPr lvl="1"/>
            <a:r>
              <a:rPr lang="en-US" dirty="0" smtClean="0"/>
              <a:t>Temperature: temperature, temp, </a:t>
            </a:r>
            <a:r>
              <a:rPr lang="en-US" dirty="0" err="1" smtClean="0"/>
              <a:t>tmp</a:t>
            </a:r>
            <a:r>
              <a:rPr lang="en-US" dirty="0" smtClean="0"/>
              <a:t>, T, </a:t>
            </a:r>
            <a:r>
              <a:rPr lang="en-US" dirty="0" smtClean="0">
                <a:solidFill>
                  <a:schemeClr val="accent1">
                    <a:lumMod val="75000"/>
                  </a:schemeClr>
                </a:solidFill>
                <a:hlinkClick r:id="rId2"/>
              </a:rPr>
              <a:t>sea_water_temperature</a:t>
            </a:r>
            <a:r>
              <a:rPr lang="en-US" dirty="0" smtClean="0"/>
              <a:t>, </a:t>
            </a:r>
            <a:r>
              <a:rPr lang="en-US" dirty="0" err="1" smtClean="0">
                <a:solidFill>
                  <a:schemeClr val="accent1">
                    <a:lumMod val="75000"/>
                  </a:schemeClr>
                </a:solidFill>
                <a:hlinkClick r:id="rId2"/>
              </a:rPr>
              <a:t>sea_surface_skin_temperature</a:t>
            </a:r>
            <a:r>
              <a:rPr lang="en-US" dirty="0" smtClean="0">
                <a:solidFill>
                  <a:schemeClr val="accent1">
                    <a:lumMod val="75000"/>
                  </a:schemeClr>
                </a:solidFill>
              </a:rPr>
              <a:t>, </a:t>
            </a:r>
            <a:r>
              <a:rPr lang="en-US" dirty="0" smtClean="0">
                <a:hlinkClick r:id="rId3"/>
              </a:rPr>
              <a:t>TEMPP681</a:t>
            </a:r>
            <a:r>
              <a:rPr lang="en-US" dirty="0" smtClean="0"/>
              <a:t>, </a:t>
            </a:r>
            <a:r>
              <a:rPr lang="en-US" dirty="0" smtClean="0">
                <a:hlinkClick r:id="rId4"/>
              </a:rPr>
              <a:t>TMESOT01</a:t>
            </a:r>
            <a:endParaRPr lang="en-US" dirty="0" smtClean="0">
              <a:solidFill>
                <a:schemeClr val="accent1">
                  <a:lumMod val="75000"/>
                </a:schemeClr>
              </a:solidFill>
            </a:endParaRPr>
          </a:p>
          <a:p>
            <a:r>
              <a:rPr lang="en-US" dirty="0" smtClean="0"/>
              <a:t>Those names in blue are from standard vocabularies</a:t>
            </a:r>
          </a:p>
          <a:p>
            <a:pPr lvl="1"/>
            <a:r>
              <a:rPr lang="en-US" dirty="0" smtClean="0"/>
              <a:t>Controlled, publically available, names added after proposal process</a:t>
            </a:r>
          </a:p>
          <a:p>
            <a:pPr lvl="1"/>
            <a:r>
              <a:rPr lang="en-US" dirty="0" smtClean="0"/>
              <a:t>Group Examples: </a:t>
            </a:r>
            <a:r>
              <a:rPr lang="en-US" dirty="0" smtClean="0">
                <a:hlinkClick r:id="rId2"/>
              </a:rPr>
              <a:t>CF</a:t>
            </a:r>
            <a:r>
              <a:rPr lang="en-US" dirty="0" smtClean="0"/>
              <a:t>, </a:t>
            </a:r>
            <a:r>
              <a:rPr lang="en-US" dirty="0" smtClean="0">
                <a:hlinkClick r:id="rId5"/>
              </a:rPr>
              <a:t>SeaVox</a:t>
            </a:r>
            <a:r>
              <a:rPr lang="en-US" dirty="0" smtClean="0"/>
              <a:t>, </a:t>
            </a:r>
            <a:r>
              <a:rPr lang="en-US" dirty="0" smtClean="0">
                <a:hlinkClick r:id="rId6"/>
              </a:rPr>
              <a:t>BODC</a:t>
            </a:r>
            <a:endParaRPr lang="en-US" dirty="0" smtClean="0"/>
          </a:p>
          <a:p>
            <a:r>
              <a:rPr lang="en-US" dirty="0" smtClean="0"/>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3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Advanced Software Engineering</a:t>
            </a:r>
            <a:endParaRPr lang="en-US" dirty="0"/>
          </a:p>
        </p:txBody>
      </p:sp>
      <p:sp>
        <p:nvSpPr>
          <p:cNvPr id="3" name="Content Placeholder 2"/>
          <p:cNvSpPr>
            <a:spLocks noGrp="1"/>
          </p:cNvSpPr>
          <p:nvPr>
            <p:ph idx="1"/>
          </p:nvPr>
        </p:nvSpPr>
        <p:spPr>
          <a:xfrm>
            <a:off x="838200" y="1825625"/>
            <a:ext cx="10515600" cy="4578006"/>
          </a:xfrm>
        </p:spPr>
        <p:txBody>
          <a:bodyPr>
            <a:normAutofit fontScale="92500" lnSpcReduction="20000"/>
          </a:bodyPr>
          <a:lstStyle/>
          <a:p>
            <a:pPr marL="228600" lvl="1">
              <a:spcBef>
                <a:spcPts val="1000"/>
              </a:spcBef>
            </a:pPr>
            <a:r>
              <a:rPr lang="en-US" sz="2800" dirty="0" smtClean="0"/>
              <a:t>Python language power features:</a:t>
            </a:r>
          </a:p>
          <a:p>
            <a:pPr marL="685800" lvl="2">
              <a:spcBef>
                <a:spcPts val="1000"/>
              </a:spcBef>
            </a:pPr>
            <a:r>
              <a:rPr lang="en-US" sz="2400" dirty="0" smtClean="0"/>
              <a:t>Decorators, factories</a:t>
            </a:r>
            <a:r>
              <a:rPr lang="en-US" sz="2400" dirty="0"/>
              <a:t>, list comprehensions, etc</a:t>
            </a:r>
            <a:r>
              <a:rPr lang="en-US" sz="2400" dirty="0" smtClean="0"/>
              <a:t>.</a:t>
            </a:r>
          </a:p>
          <a:p>
            <a:r>
              <a:rPr lang="en-US" dirty="0" smtClean="0"/>
              <a:t>APIs</a:t>
            </a:r>
          </a:p>
          <a:p>
            <a:pPr lvl="1"/>
            <a:r>
              <a:rPr lang="en-US" dirty="0" smtClean="0"/>
              <a:t>Data: JSON, YAML, XML, REST, SOAP, etc.</a:t>
            </a:r>
          </a:p>
          <a:p>
            <a:r>
              <a:rPr lang="en-US" dirty="0" smtClean="0">
                <a:hlinkClick r:id="rId4"/>
              </a:rPr>
              <a:t>Packaging</a:t>
            </a:r>
            <a:endParaRPr lang="en-US" dirty="0" smtClean="0"/>
          </a:p>
          <a:p>
            <a:pPr lvl="1"/>
            <a:r>
              <a:rPr lang="en-US" dirty="0" smtClean="0"/>
              <a:t>Version schemes</a:t>
            </a:r>
          </a:p>
          <a:p>
            <a:r>
              <a:rPr lang="en-US" dirty="0" smtClean="0"/>
              <a:t>Continuous Integration (CI)</a:t>
            </a:r>
          </a:p>
          <a:p>
            <a:pPr lvl="1"/>
            <a:r>
              <a:rPr lang="en-US" dirty="0" smtClean="0"/>
              <a:t>Special mention: </a:t>
            </a:r>
            <a:r>
              <a:rPr lang="en-US" dirty="0" smtClean="0">
                <a:hlinkClick r:id="rId5"/>
              </a:rPr>
              <a:t>Pre-commit</a:t>
            </a:r>
            <a:endParaRPr lang="en-US" dirty="0" smtClean="0"/>
          </a:p>
          <a:p>
            <a:r>
              <a:rPr lang="en-US" dirty="0" smtClean="0">
                <a:hlinkClick r:id="rId6"/>
              </a:rPr>
              <a:t>Tests</a:t>
            </a:r>
            <a:endParaRPr lang="en-US" dirty="0" smtClean="0"/>
          </a:p>
          <a:p>
            <a:pPr lvl="1"/>
            <a:r>
              <a:rPr lang="en-US" dirty="0" smtClean="0"/>
              <a:t>Unit, system/holistic</a:t>
            </a:r>
          </a:p>
          <a:p>
            <a:r>
              <a:rPr lang="en-US" dirty="0" smtClean="0"/>
              <a:t>Images/Containers</a:t>
            </a:r>
          </a:p>
          <a:p>
            <a:r>
              <a:rPr lang="en-US" dirty="0" smtClean="0"/>
              <a:t>“Better is the enemy of good”</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63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88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Code and Datasets</a:t>
            </a:r>
            <a:endParaRPr lang="en-US" dirty="0"/>
          </a:p>
        </p:txBody>
      </p:sp>
      <p:sp>
        <p:nvSpPr>
          <p:cNvPr id="3" name="Content Placeholder 2"/>
          <p:cNvSpPr>
            <a:spLocks noGrp="1"/>
          </p:cNvSpPr>
          <p:nvPr>
            <p:ph idx="1"/>
          </p:nvPr>
        </p:nvSpPr>
        <p:spPr>
          <a:xfrm>
            <a:off x="838200" y="1825625"/>
            <a:ext cx="6585692" cy="4351338"/>
          </a:xfrm>
        </p:spPr>
        <p:txBody>
          <a:bodyPr>
            <a:normAutofit/>
          </a:bodyPr>
          <a:lstStyle/>
          <a:p>
            <a:r>
              <a:rPr lang="en-US" dirty="0" smtClean="0"/>
              <a:t>Tool to help you choose: </a:t>
            </a:r>
            <a:r>
              <a:rPr lang="en-US" dirty="0" smtClean="0">
                <a:hlinkClick r:id="rId3"/>
              </a:rPr>
              <a:t>https</a:t>
            </a:r>
            <a:r>
              <a:rPr lang="en-US" dirty="0">
                <a:hlinkClick r:id="rId3"/>
              </a:rPr>
              <a:t>://choosealicense.com</a:t>
            </a:r>
            <a:r>
              <a:rPr lang="en-US" dirty="0" smtClean="0">
                <a:hlinkClick r:id="rId3"/>
              </a:rPr>
              <a:t>/</a:t>
            </a:r>
            <a:endParaRPr lang="en-US" dirty="0" smtClean="0"/>
          </a:p>
          <a:p>
            <a:pPr lvl="1"/>
            <a:r>
              <a:rPr lang="en-US" dirty="0" smtClean="0"/>
              <a:t>Software: MIT, BSD</a:t>
            </a:r>
          </a:p>
          <a:p>
            <a:pPr lvl="1"/>
            <a:r>
              <a:rPr lang="en-US" dirty="0" smtClean="0"/>
              <a:t>Data: CC</a:t>
            </a:r>
          </a:p>
          <a:p>
            <a:r>
              <a:rPr lang="en-US" dirty="0" smtClean="0">
                <a:hlinkClick r:id="rId4"/>
              </a:rPr>
              <a:t>USA government </a:t>
            </a:r>
            <a:r>
              <a:rPr lang="en-US" dirty="0">
                <a:hlinkClick r:id="rId4"/>
              </a:rPr>
              <a:t>data licenses</a:t>
            </a:r>
            <a:r>
              <a:rPr lang="en-US" dirty="0" smtClean="0"/>
              <a:t>: </a:t>
            </a:r>
            <a:r>
              <a:rPr lang="en-US" dirty="0" smtClean="0">
                <a:hlinkClick r:id="rId5"/>
              </a:rPr>
              <a:t>ODC</a:t>
            </a:r>
            <a:r>
              <a:rPr lang="en-US" dirty="0" smtClean="0"/>
              <a:t>, </a:t>
            </a:r>
            <a:r>
              <a:rPr lang="en-US" dirty="0" smtClean="0">
                <a:hlinkClick r:id="rId6"/>
              </a:rPr>
              <a:t>CC</a:t>
            </a:r>
            <a:r>
              <a:rPr lang="en-US" dirty="0" smtClean="0"/>
              <a:t>, </a:t>
            </a:r>
            <a:r>
              <a:rPr lang="en-US" dirty="0" smtClean="0">
                <a:hlinkClick r:id="rId7"/>
              </a:rPr>
              <a:t>GNU</a:t>
            </a:r>
            <a:r>
              <a:rPr lang="en-US" dirty="0" smtClean="0"/>
              <a:t> (</a:t>
            </a:r>
            <a:r>
              <a:rPr lang="en-US" dirty="0" smtClean="0">
                <a:hlinkClick r:id="rId8"/>
              </a:rPr>
              <a:t>Federal only</a:t>
            </a:r>
            <a:r>
              <a:rPr lang="en-US" dirty="0" smtClean="0"/>
              <a:t>)</a:t>
            </a:r>
          </a:p>
          <a:p>
            <a:r>
              <a:rPr lang="en-US" dirty="0" smtClean="0">
                <a:hlinkClick r:id="rId9"/>
              </a:rPr>
              <a:t>Publically funded data</a:t>
            </a:r>
            <a:r>
              <a:rPr lang="en-US" dirty="0" smtClean="0"/>
              <a:t> must be open access, data centers may license holdings</a:t>
            </a:r>
          </a:p>
          <a:p>
            <a:r>
              <a:rPr lang="en-US" dirty="0" smtClean="0"/>
              <a:t>If no license is stated, a proprietary license is assumed - “</a:t>
            </a:r>
            <a:r>
              <a:rPr lang="en-US" dirty="0" smtClean="0">
                <a:hlinkClick r:id="rId10"/>
              </a:rPr>
              <a:t>all rights reserved</a:t>
            </a:r>
            <a:r>
              <a:rPr lang="en-US" dirty="0" smtClean="0"/>
              <a:t>”</a:t>
            </a:r>
            <a:endParaRPr lang="en-US" dirty="0"/>
          </a:p>
        </p:txBody>
      </p:sp>
      <p:pic>
        <p:nvPicPr>
          <p:cNvPr id="10242" name="Picture 2" descr="IT-License-transpar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0191" y="139594"/>
            <a:ext cx="1395114" cy="10435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tps://www.gnu.org/graphics/gplv3-127x5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1202" y="1447800"/>
            <a:ext cx="12096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tps://mirrors.creativecommons.org/presskit/logos/cc.logo.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892" y="230188"/>
            <a:ext cx="2534794" cy="60483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g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3892" y="2683837"/>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6311900"/>
            <a:ext cx="4278094" cy="307777"/>
          </a:xfrm>
          <a:prstGeom prst="rect">
            <a:avLst/>
          </a:prstGeom>
        </p:spPr>
        <p:txBody>
          <a:bodyPr wrap="none">
            <a:spAutoFit/>
          </a:bodyPr>
          <a:lstStyle/>
          <a:p>
            <a:r>
              <a:rPr lang="en-US" sz="1400" dirty="0" err="1"/>
              <a:t>doi</a:t>
            </a:r>
            <a:r>
              <a:rPr lang="en-US" sz="1400" dirty="0"/>
              <a:t>: </a:t>
            </a:r>
            <a:r>
              <a:rPr lang="en-US" sz="1400" dirty="0">
                <a:hlinkClick r:id="rId15"/>
              </a:rPr>
              <a:t>https://doi.org/10.1371/journal.pcbi.1002598.g002</a:t>
            </a:r>
            <a:endParaRPr lang="en-US" sz="1400" dirty="0"/>
          </a:p>
        </p:txBody>
      </p:sp>
      <p:pic>
        <p:nvPicPr>
          <p:cNvPr id="10250" name="Picture 10" descr="SD License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4036" y="1027906"/>
            <a:ext cx="132556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81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1</a:t>
            </a:r>
            <a:endParaRPr lang="en-US" dirty="0"/>
          </a:p>
        </p:txBody>
      </p:sp>
      <p:sp>
        <p:nvSpPr>
          <p:cNvPr id="3" name="Content Placeholder 2"/>
          <p:cNvSpPr>
            <a:spLocks noGrp="1"/>
          </p:cNvSpPr>
          <p:nvPr>
            <p:ph idx="1"/>
          </p:nvPr>
        </p:nvSpPr>
        <p:spPr/>
        <p:txBody>
          <a:bodyPr>
            <a:normAutofit/>
          </a:bodyPr>
          <a:lstStyle/>
          <a:p>
            <a:r>
              <a:rPr lang="en-US" dirty="0" smtClean="0"/>
              <a:t>DOI </a:t>
            </a:r>
            <a:r>
              <a:rPr lang="mr-IN" dirty="0" smtClean="0"/>
              <a:t>–</a:t>
            </a:r>
            <a:r>
              <a:rPr lang="en-US" dirty="0" smtClean="0"/>
              <a:t> Digital Object Identifier, can be made by many organizations</a:t>
            </a:r>
          </a:p>
          <a:p>
            <a:pPr lvl="1"/>
            <a:r>
              <a:rPr lang="en-US" dirty="0" smtClean="0"/>
              <a:t>Your institution may do so, but you don’t need to use them</a:t>
            </a:r>
          </a:p>
          <a:p>
            <a:pPr lvl="1"/>
            <a:r>
              <a:rPr lang="en-US" dirty="0" err="1" smtClean="0"/>
              <a:t>Zenodo</a:t>
            </a:r>
            <a:r>
              <a:rPr lang="en-US" dirty="0" smtClean="0"/>
              <a:t> is broadly available for all</a:t>
            </a:r>
          </a:p>
          <a:p>
            <a:r>
              <a:rPr lang="en-US" dirty="0" smtClean="0"/>
              <a:t>Making DOIs for code</a:t>
            </a:r>
          </a:p>
          <a:p>
            <a:pPr lvl="1"/>
            <a:r>
              <a:rPr lang="en-US" dirty="0">
                <a:hlinkClick r:id="rId3"/>
              </a:rPr>
              <a:t>https://guides.github.com/activities/citable-code</a:t>
            </a:r>
            <a:r>
              <a:rPr lang="en-US" dirty="0" smtClean="0">
                <a:hlinkClick r:id="rId3"/>
              </a:rPr>
              <a:t>/</a:t>
            </a:r>
            <a:endParaRPr lang="en-US" dirty="0"/>
          </a:p>
          <a:p>
            <a:r>
              <a:rPr lang="en-US" dirty="0" smtClean="0"/>
              <a:t>Making DOIs for data</a:t>
            </a:r>
          </a:p>
          <a:p>
            <a:pPr lvl="1"/>
            <a:r>
              <a:rPr lang="en-US" dirty="0" smtClean="0">
                <a:hlinkClick r:id="rId3"/>
              </a:rPr>
              <a:t>https://www.zenodo.org/</a:t>
            </a:r>
          </a:p>
          <a:p>
            <a:pPr lvl="1"/>
            <a:r>
              <a:rPr lang="en-US" dirty="0" smtClean="0"/>
              <a:t>Your institution may be able to </a:t>
            </a:r>
            <a:r>
              <a:rPr lang="en-US" dirty="0" smtClean="0">
                <a:hlinkClick r:id="rId4"/>
              </a:rPr>
              <a:t>make DOIs</a:t>
            </a:r>
            <a:endParaRPr lang="en-US" dirty="0" smtClean="0"/>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144" y="646906"/>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2</a:t>
            </a:r>
            <a:endParaRPr lang="en-US" dirty="0"/>
          </a:p>
        </p:txBody>
      </p:sp>
      <p:sp>
        <p:nvSpPr>
          <p:cNvPr id="3" name="Content Placeholder 2"/>
          <p:cNvSpPr>
            <a:spLocks noGrp="1"/>
          </p:cNvSpPr>
          <p:nvPr>
            <p:ph idx="1"/>
          </p:nvPr>
        </p:nvSpPr>
        <p:spPr/>
        <p:txBody>
          <a:bodyPr/>
          <a:lstStyle/>
          <a:p>
            <a:r>
              <a:rPr lang="en-US" dirty="0" smtClean="0"/>
              <a:t>Citing DOIs:</a:t>
            </a:r>
          </a:p>
          <a:p>
            <a:pPr lvl="1"/>
            <a:r>
              <a:rPr lang="en-US" dirty="0" err="1" smtClean="0"/>
              <a:t>Zenodo</a:t>
            </a:r>
            <a:r>
              <a:rPr lang="en-US" dirty="0" smtClean="0"/>
              <a:t>: lets look at </a:t>
            </a:r>
            <a:r>
              <a:rPr lang="pt-BR" b="1" dirty="0" smtClean="0">
                <a:hlinkClick r:id="rId3"/>
              </a:rPr>
              <a:t>10.5281/zenodo.1256998</a:t>
            </a:r>
            <a:r>
              <a:rPr lang="pt-BR" b="1" dirty="0" smtClean="0"/>
              <a:t> </a:t>
            </a:r>
          </a:p>
          <a:p>
            <a:pPr lvl="2"/>
            <a:r>
              <a:rPr lang="en-US" dirty="0" smtClean="0"/>
              <a:t>Choose citation style</a:t>
            </a:r>
          </a:p>
          <a:p>
            <a:pPr lvl="1"/>
            <a:r>
              <a:rPr lang="en-US" dirty="0" smtClean="0"/>
              <a:t>Online tool: </a:t>
            </a:r>
            <a:r>
              <a:rPr lang="en-US" dirty="0" smtClean="0">
                <a:hlinkClick r:id="rId4"/>
              </a:rPr>
              <a:t>https://citation.crosscite.org/</a:t>
            </a:r>
            <a:endParaRPr lang="en-US" dirty="0" smtClean="0"/>
          </a:p>
          <a:p>
            <a:pPr lvl="2"/>
            <a:r>
              <a:rPr lang="is-IS" dirty="0" smtClean="0"/>
              <a:t>10.7942/C2008W, “american-geophysical-union”, “en-US”</a:t>
            </a:r>
            <a:endParaRPr lang="en-US" dirty="0" smtClean="0"/>
          </a:p>
          <a:p>
            <a:r>
              <a:rPr lang="en-US" dirty="0" smtClean="0"/>
              <a:t>These tools depend on the DOI fields being filled out properly, so you don’t have to manually form them</a:t>
            </a:r>
          </a:p>
          <a:p>
            <a:pPr lvl="1"/>
            <a:r>
              <a:rPr lang="en-US" dirty="0" smtClean="0"/>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092" y="646906"/>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29" y="2591307"/>
            <a:ext cx="11578281" cy="1325563"/>
          </a:xfrm>
        </p:spPr>
        <p:txBody>
          <a:bodyPr/>
          <a:lstStyle/>
          <a:p>
            <a:pPr algn="ctr"/>
            <a:r>
              <a:rPr lang="en-US" dirty="0" smtClean="0"/>
              <a:t>Questions?</a:t>
            </a:r>
            <a:endParaRPr lang="en-US" dirty="0"/>
          </a:p>
        </p:txBody>
      </p:sp>
    </p:spTree>
    <p:extLst>
      <p:ext uri="{BB962C8B-B14F-4D97-AF65-F5344CB8AC3E}">
        <p14:creationId xmlns:p14="http://schemas.microsoft.com/office/powerpoint/2010/main" val="470365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A: Python Libraries You Might Not Be Using But Should</a:t>
            </a:r>
            <a:endParaRPr lang="en-US" dirty="0"/>
          </a:p>
        </p:txBody>
      </p:sp>
      <p:sp>
        <p:nvSpPr>
          <p:cNvPr id="3" name="Content Placeholder 2"/>
          <p:cNvSpPr>
            <a:spLocks noGrp="1"/>
          </p:cNvSpPr>
          <p:nvPr>
            <p:ph idx="1"/>
          </p:nvPr>
        </p:nvSpPr>
        <p:spPr>
          <a:xfrm>
            <a:off x="838200" y="1825625"/>
            <a:ext cx="5146964" cy="4351338"/>
          </a:xfrm>
        </p:spPr>
        <p:txBody>
          <a:bodyPr/>
          <a:lstStyle/>
          <a:p>
            <a:r>
              <a:rPr lang="en-US" dirty="0" smtClean="0"/>
              <a:t>Official Standard Libraries</a:t>
            </a:r>
          </a:p>
          <a:p>
            <a:pPr lvl="1"/>
            <a:r>
              <a:rPr lang="en-US" dirty="0">
                <a:hlinkClick r:id="rId3"/>
              </a:rPr>
              <a:t>Exceptions</a:t>
            </a:r>
            <a:r>
              <a:rPr lang="en-US" dirty="0"/>
              <a:t> </a:t>
            </a:r>
            <a:r>
              <a:rPr lang="mr-IN" dirty="0"/>
              <a:t>–</a:t>
            </a:r>
            <a:r>
              <a:rPr lang="en-US" dirty="0"/>
              <a:t> Catch warnings and errors and not fail</a:t>
            </a:r>
          </a:p>
          <a:p>
            <a:pPr lvl="1"/>
            <a:r>
              <a:rPr lang="en-US" dirty="0" smtClean="0">
                <a:hlinkClick r:id="rId4"/>
              </a:rPr>
              <a:t>Logging</a:t>
            </a:r>
            <a:r>
              <a:rPr lang="en-US" dirty="0" smtClean="0"/>
              <a:t> </a:t>
            </a:r>
            <a:r>
              <a:rPr lang="mr-IN" dirty="0" smtClean="0"/>
              <a:t>–</a:t>
            </a:r>
            <a:r>
              <a:rPr lang="en-US" dirty="0" smtClean="0"/>
              <a:t> Put logs out to files, different priority levels instead of print statements</a:t>
            </a:r>
          </a:p>
          <a:p>
            <a:pPr lvl="1"/>
            <a:r>
              <a:rPr lang="en-US" dirty="0" smtClean="0">
                <a:hlinkClick r:id="rId5"/>
              </a:rPr>
              <a:t>Pathlib</a:t>
            </a:r>
            <a:r>
              <a:rPr lang="en-US" dirty="0" smtClean="0"/>
              <a:t> </a:t>
            </a:r>
            <a:r>
              <a:rPr lang="mr-IN" dirty="0" smtClean="0"/>
              <a:t>–</a:t>
            </a:r>
            <a:r>
              <a:rPr lang="en-US" dirty="0" smtClean="0"/>
              <a:t> Current and easy way of interacting with paths</a:t>
            </a:r>
          </a:p>
          <a:p>
            <a:pPr lvl="1"/>
            <a:r>
              <a:rPr lang="en-US" dirty="0" smtClean="0">
                <a:hlinkClick r:id="rId6"/>
              </a:rPr>
              <a:t>Pdb</a:t>
            </a:r>
            <a:r>
              <a:rPr lang="en-US" dirty="0" smtClean="0"/>
              <a:t> </a:t>
            </a:r>
            <a:r>
              <a:rPr lang="mr-IN" dirty="0" smtClean="0"/>
              <a:t>–</a:t>
            </a:r>
            <a:r>
              <a:rPr lang="en-US" dirty="0" smtClean="0"/>
              <a:t> Python debugger</a:t>
            </a:r>
          </a:p>
          <a:p>
            <a:pPr lvl="1"/>
            <a:endParaRPr lang="en-US" dirty="0" smtClean="0"/>
          </a:p>
          <a:p>
            <a:pPr lvl="1"/>
            <a:endParaRPr lang="en-US" dirty="0" smtClean="0"/>
          </a:p>
          <a:p>
            <a:pPr lvl="1"/>
            <a:endParaRPr lang="en-US" dirty="0"/>
          </a:p>
        </p:txBody>
      </p:sp>
      <p:sp>
        <p:nvSpPr>
          <p:cNvPr id="4" name="Content Placeholder 2"/>
          <p:cNvSpPr txBox="1">
            <a:spLocks/>
          </p:cNvSpPr>
          <p:nvPr/>
        </p:nvSpPr>
        <p:spPr>
          <a:xfrm>
            <a:off x="5985164" y="1825625"/>
            <a:ext cx="514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Community Standard Libraries</a:t>
            </a:r>
          </a:p>
          <a:p>
            <a:pPr lvl="1"/>
            <a:r>
              <a:rPr lang="en-US" dirty="0" smtClean="0">
                <a:hlinkClick r:id="rId7"/>
              </a:rPr>
              <a:t>Pytest</a:t>
            </a:r>
            <a:r>
              <a:rPr lang="en-US" dirty="0" smtClean="0"/>
              <a:t> </a:t>
            </a:r>
            <a:r>
              <a:rPr lang="mr-IN" dirty="0" smtClean="0"/>
              <a:t>–</a:t>
            </a:r>
            <a:r>
              <a:rPr lang="en-US" dirty="0" smtClean="0"/>
              <a:t> Testing framework</a:t>
            </a:r>
          </a:p>
          <a:p>
            <a:pPr lvl="1"/>
            <a:r>
              <a:rPr lang="en-US" dirty="0" smtClean="0">
                <a:hlinkClick r:id="rId8"/>
              </a:rPr>
              <a:t>SciPy</a:t>
            </a:r>
            <a:r>
              <a:rPr lang="en-US" dirty="0" smtClean="0"/>
              <a:t> Stack </a:t>
            </a:r>
            <a:r>
              <a:rPr lang="mr-IN" dirty="0" smtClean="0"/>
              <a:t>–</a:t>
            </a:r>
            <a:r>
              <a:rPr lang="en-US" dirty="0" smtClean="0"/>
              <a:t> basic tools for scientific computing</a:t>
            </a:r>
          </a:p>
          <a:p>
            <a:pPr lvl="1"/>
            <a:r>
              <a:rPr lang="en-US" dirty="0" smtClean="0"/>
              <a:t>Plotting </a:t>
            </a:r>
            <a:r>
              <a:rPr lang="mr-IN" dirty="0" smtClean="0"/>
              <a:t>–</a:t>
            </a:r>
            <a:r>
              <a:rPr lang="en-US" dirty="0" smtClean="0"/>
              <a:t> </a:t>
            </a:r>
            <a:r>
              <a:rPr lang="en-US" dirty="0" smtClean="0">
                <a:hlinkClick r:id="rId9"/>
              </a:rPr>
              <a:t>Cartopy</a:t>
            </a:r>
            <a:r>
              <a:rPr lang="en-US" dirty="0" smtClean="0"/>
              <a:t>, </a:t>
            </a:r>
            <a:r>
              <a:rPr lang="en-US" dirty="0" smtClean="0">
                <a:hlinkClick r:id="rId10"/>
              </a:rPr>
              <a:t>Holoviews</a:t>
            </a:r>
            <a:r>
              <a:rPr lang="en-US" dirty="0" smtClean="0"/>
              <a:t>, </a:t>
            </a:r>
            <a:r>
              <a:rPr lang="en-US" dirty="0" smtClean="0">
                <a:hlinkClick r:id="rId11"/>
              </a:rPr>
              <a:t>Matplotlib</a:t>
            </a:r>
            <a:endParaRPr lang="en-US" dirty="0" smtClean="0"/>
          </a:p>
          <a:p>
            <a:pPr lvl="1"/>
            <a:r>
              <a:rPr lang="en-US" dirty="0" smtClean="0"/>
              <a:t>Cloud Data </a:t>
            </a:r>
            <a:r>
              <a:rPr lang="mr-IN" dirty="0" smtClean="0"/>
              <a:t>–</a:t>
            </a:r>
            <a:r>
              <a:rPr lang="en-US" dirty="0" smtClean="0"/>
              <a:t> </a:t>
            </a:r>
            <a:r>
              <a:rPr lang="en-US" dirty="0" err="1" smtClean="0">
                <a:hlinkClick r:id="rId12"/>
              </a:rPr>
              <a:t>xarray</a:t>
            </a:r>
            <a:r>
              <a:rPr lang="en-US" dirty="0" smtClean="0"/>
              <a:t>, </a:t>
            </a:r>
            <a:r>
              <a:rPr lang="en-US" dirty="0" err="1" smtClean="0">
                <a:hlinkClick r:id="rId13"/>
              </a:rPr>
              <a:t>dask</a:t>
            </a:r>
            <a:r>
              <a:rPr lang="en-US" dirty="0" smtClean="0"/>
              <a:t>, </a:t>
            </a:r>
            <a:r>
              <a:rPr lang="en-US" dirty="0" err="1" smtClean="0">
                <a:hlinkClick r:id="rId14"/>
              </a:rPr>
              <a:t>zarr</a:t>
            </a:r>
            <a:r>
              <a:rPr lang="en-US" dirty="0" smtClean="0"/>
              <a:t> </a:t>
            </a:r>
          </a:p>
          <a:p>
            <a:pPr lvl="1"/>
            <a:r>
              <a:rPr lang="en-US" dirty="0" smtClean="0"/>
              <a:t>(Bonus) </a:t>
            </a:r>
            <a:r>
              <a:rPr lang="en-US" dirty="0" smtClean="0">
                <a:hlinkClick r:id="rId15"/>
              </a:rPr>
              <a:t>NumFOCUS</a:t>
            </a:r>
            <a:r>
              <a:rPr lang="en-US" dirty="0" smtClean="0"/>
              <a:t> </a:t>
            </a:r>
            <a:r>
              <a:rPr lang="mr-IN" dirty="0" smtClean="0"/>
              <a:t>–</a:t>
            </a:r>
            <a:r>
              <a:rPr lang="en-US" dirty="0" smtClean="0"/>
              <a:t> Foundation that funds a number of science focused Python projects and other software</a:t>
            </a:r>
          </a:p>
          <a:p>
            <a:pPr lvl="1"/>
            <a:endParaRPr lang="en-US" dirty="0" smtClean="0"/>
          </a:p>
          <a:p>
            <a:pPr lvl="1"/>
            <a:endParaRPr lang="en-US" dirty="0"/>
          </a:p>
        </p:txBody>
      </p:sp>
    </p:spTree>
    <p:extLst>
      <p:ext uri="{BB962C8B-B14F-4D97-AF65-F5344CB8AC3E}">
        <p14:creationId xmlns:p14="http://schemas.microsoft.com/office/powerpoint/2010/main" val="109905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(Oceanography) Data Stewards Salad</a:t>
            </a:r>
            <a:endParaRPr lang="en-US" dirty="0"/>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hlinkClick r:id="rId4"/>
              </a:rPr>
              <a:t>ESIP</a:t>
            </a:r>
            <a:endParaRPr lang="en-US" dirty="0" smtClean="0">
              <a:effectLst/>
            </a:endParaRPr>
          </a:p>
          <a:p>
            <a:r>
              <a:rPr lang="en-US" dirty="0">
                <a:hlinkClick r:id="rId5"/>
              </a:rPr>
              <a:t>RDA</a:t>
            </a:r>
            <a:endParaRPr lang="en-US" dirty="0" smtClean="0">
              <a:effectLst/>
            </a:endParaRPr>
          </a:p>
          <a:p>
            <a:r>
              <a:rPr lang="en-US" dirty="0" err="1">
                <a:hlinkClick r:id="rId6"/>
              </a:rPr>
              <a:t>EarthCube</a:t>
            </a:r>
            <a:endParaRPr lang="en-US" dirty="0" smtClean="0">
              <a:effectLst/>
            </a:endParaRPr>
          </a:p>
          <a:p>
            <a:r>
              <a:rPr lang="en-US" dirty="0">
                <a:hlinkClick r:id="rId7"/>
              </a:rPr>
              <a:t>FAIR</a:t>
            </a:r>
            <a:endParaRPr lang="en-US" dirty="0" smtClean="0">
              <a:effectLst/>
            </a:endParaRPr>
          </a:p>
          <a:p>
            <a:r>
              <a:rPr lang="en-US" dirty="0" smtClean="0">
                <a:hlinkClick r:id="rId8"/>
              </a:rPr>
              <a:t>Ocean Best Practices</a:t>
            </a:r>
            <a:endParaRPr lang="en-US" dirty="0" smtClean="0">
              <a:effectLst/>
            </a:endParaRPr>
          </a:p>
          <a:p>
            <a:r>
              <a:rPr lang="en-US" dirty="0" err="1">
                <a:hlinkClick r:id="rId9"/>
              </a:rPr>
              <a:t>DataONE</a:t>
            </a:r>
            <a:endParaRPr lang="en-US" dirty="0" smtClean="0">
              <a:effectLst/>
            </a:endParaRPr>
          </a:p>
          <a:p>
            <a:r>
              <a:rPr lang="en-US" dirty="0">
                <a:hlinkClick r:id="rId10"/>
              </a:rPr>
              <a:t>IEDA</a:t>
            </a:r>
            <a:endParaRPr lang="en-US" dirty="0" smtClean="0">
              <a:effectLst/>
            </a:endParaRPr>
          </a:p>
          <a:p>
            <a:r>
              <a:rPr lang="en-US" dirty="0" smtClean="0">
                <a:hlinkClick r:id="rId11"/>
              </a:rPr>
              <a:t>Force11</a:t>
            </a:r>
            <a:endParaRPr lang="en-US" dirty="0" smtClean="0">
              <a:effectLst/>
            </a:endParaRPr>
          </a:p>
          <a:p>
            <a:r>
              <a:rPr lang="en-US" dirty="0" smtClean="0"/>
              <a:t>And so on</a:t>
            </a:r>
            <a:r>
              <a:rPr lang="mr-IN" dirty="0" smtClean="0"/>
              <a:t>…</a:t>
            </a:r>
            <a:endParaRPr lang="en-US" dirty="0" smtClean="0"/>
          </a:p>
          <a:p>
            <a:endParaRPr lang="en-US" dirty="0"/>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44" y="374853"/>
            <a:ext cx="11087911" cy="1325563"/>
          </a:xfrm>
        </p:spPr>
        <p:txBody>
          <a:bodyPr/>
          <a:lstStyle/>
          <a:p>
            <a:r>
              <a:rPr lang="en-US" dirty="0" smtClean="0"/>
              <a:t>An Opinion of Two Cities: Science and Software</a:t>
            </a:r>
            <a:endParaRPr lang="en-US" dirty="0"/>
          </a:p>
        </p:txBody>
      </p:sp>
      <p:sp>
        <p:nvSpPr>
          <p:cNvPr id="3" name="Content Placeholder 2"/>
          <p:cNvSpPr>
            <a:spLocks noGrp="1"/>
          </p:cNvSpPr>
          <p:nvPr>
            <p:ph idx="1"/>
          </p:nvPr>
        </p:nvSpPr>
        <p:spPr>
          <a:xfrm>
            <a:off x="838199" y="1566154"/>
            <a:ext cx="4866409" cy="5057068"/>
          </a:xfrm>
        </p:spPr>
        <p:txBody>
          <a:bodyPr>
            <a:normAutofit/>
          </a:bodyPr>
          <a:lstStyle/>
          <a:p>
            <a:r>
              <a:rPr lang="en-US" dirty="0"/>
              <a:t>Science </a:t>
            </a:r>
            <a:r>
              <a:rPr lang="en-US" dirty="0" smtClean="0"/>
              <a:t>focused:</a:t>
            </a:r>
            <a:endParaRPr lang="en-US" dirty="0"/>
          </a:p>
          <a:p>
            <a:pPr lvl="1" fontAlgn="base"/>
            <a:r>
              <a:rPr lang="en-US" dirty="0" smtClean="0"/>
              <a:t>Three “R”s of Science - Repeatability</a:t>
            </a:r>
            <a:r>
              <a:rPr lang="en-US" dirty="0"/>
              <a:t>, Replicability, </a:t>
            </a:r>
            <a:r>
              <a:rPr lang="en-US" dirty="0" smtClean="0"/>
              <a:t>Reproducibility</a:t>
            </a:r>
          </a:p>
          <a:p>
            <a:pPr lvl="1" fontAlgn="base"/>
            <a:r>
              <a:rPr lang="en-US" dirty="0" smtClean="0"/>
              <a:t>The Replication Crisis in Science</a:t>
            </a:r>
          </a:p>
          <a:p>
            <a:pPr lvl="1" fontAlgn="base"/>
            <a:r>
              <a:rPr lang="en-US" dirty="0"/>
              <a:t>Solving the Sharing of Software and Data</a:t>
            </a:r>
            <a:endParaRPr lang="en-US" dirty="0" smtClean="0"/>
          </a:p>
          <a:p>
            <a:pPr lvl="1" fontAlgn="base"/>
            <a:r>
              <a:rPr lang="en-US" dirty="0" smtClean="0"/>
              <a:t>FAIR </a:t>
            </a:r>
            <a:r>
              <a:rPr lang="en-US" dirty="0"/>
              <a:t>principles</a:t>
            </a:r>
          </a:p>
          <a:p>
            <a:pPr lvl="1" fontAlgn="base"/>
            <a:r>
              <a:rPr lang="en-US" dirty="0" smtClean="0"/>
              <a:t>Data centers/repositories</a:t>
            </a:r>
          </a:p>
          <a:p>
            <a:pPr lvl="1" fontAlgn="base"/>
            <a:r>
              <a:rPr lang="en-US" dirty="0" smtClean="0"/>
              <a:t>Methods </a:t>
            </a:r>
            <a:r>
              <a:rPr lang="en-US" dirty="0"/>
              <a:t>repository - Ocean Best </a:t>
            </a:r>
            <a:r>
              <a:rPr lang="en-US" dirty="0" smtClean="0"/>
              <a:t>Practices</a:t>
            </a:r>
            <a:endParaRPr lang="en-US" dirty="0"/>
          </a:p>
          <a:p>
            <a:pPr lvl="1"/>
            <a:endParaRPr lang="en-US" dirty="0"/>
          </a:p>
          <a:p>
            <a:endParaRPr lang="en-US" dirty="0"/>
          </a:p>
        </p:txBody>
      </p:sp>
      <p:sp>
        <p:nvSpPr>
          <p:cNvPr id="5" name="Content Placeholder 2"/>
          <p:cNvSpPr txBox="1">
            <a:spLocks/>
          </p:cNvSpPr>
          <p:nvPr/>
        </p:nvSpPr>
        <p:spPr>
          <a:xfrm>
            <a:off x="5877531" y="1566154"/>
            <a:ext cx="5762424" cy="5057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charset="0"/>
              <a:buChar char="•"/>
            </a:pPr>
            <a:r>
              <a:rPr lang="en-US" dirty="0"/>
              <a:t>Software focused:</a:t>
            </a:r>
          </a:p>
          <a:p>
            <a:pPr marL="742950" lvl="1" indent="-285750">
              <a:buFont typeface="Arial" charset="0"/>
              <a:buChar char="•"/>
            </a:pPr>
            <a:r>
              <a:rPr lang="en-US" dirty="0"/>
              <a:t>Community </a:t>
            </a:r>
            <a:r>
              <a:rPr lang="en-US" dirty="0" smtClean="0"/>
              <a:t>Decisions </a:t>
            </a:r>
            <a:r>
              <a:rPr lang="en-US" dirty="0"/>
              <a:t>in </a:t>
            </a:r>
            <a:r>
              <a:rPr lang="en-US" dirty="0" smtClean="0"/>
              <a:t>Oceanography</a:t>
            </a:r>
            <a:endParaRPr lang="en-US" dirty="0"/>
          </a:p>
          <a:p>
            <a:pPr marL="742950" lvl="1" indent="-285750">
              <a:buFont typeface="Arial" charset="0"/>
              <a:buChar char="•"/>
            </a:pPr>
            <a:r>
              <a:rPr lang="en-US" dirty="0"/>
              <a:t>Working environment: package managers, virtualization</a:t>
            </a:r>
          </a:p>
          <a:p>
            <a:pPr marL="742950" lvl="1" indent="-285750">
              <a:buFont typeface="Arial" charset="0"/>
              <a:buChar char="•"/>
            </a:pPr>
            <a:r>
              <a:rPr lang="en-US" dirty="0"/>
              <a:t>Online interactive notebooks: Binder</a:t>
            </a:r>
          </a:p>
          <a:p>
            <a:pPr marL="742950" lvl="1" indent="-285750">
              <a:buFont typeface="Arial" charset="0"/>
              <a:buChar char="•"/>
            </a:pPr>
            <a:r>
              <a:rPr lang="en-US" dirty="0"/>
              <a:t>Version control: </a:t>
            </a:r>
            <a:r>
              <a:rPr lang="en-US" dirty="0" err="1"/>
              <a:t>git</a:t>
            </a:r>
            <a:r>
              <a:rPr lang="en-US" dirty="0"/>
              <a:t>, </a:t>
            </a:r>
            <a:r>
              <a:rPr lang="en-US" dirty="0" err="1"/>
              <a:t>Github</a:t>
            </a:r>
            <a:endParaRPr lang="en-US" dirty="0"/>
          </a:p>
          <a:p>
            <a:pPr marL="742950" lvl="1" indent="-285750">
              <a:buFont typeface="Arial" charset="0"/>
              <a:buChar char="•"/>
            </a:pPr>
            <a:r>
              <a:rPr lang="en-US" dirty="0"/>
              <a:t>Code readability: formatters</a:t>
            </a:r>
          </a:p>
          <a:p>
            <a:pPr marL="742950" lvl="1" indent="-285750">
              <a:buFont typeface="Arial" charset="0"/>
              <a:buChar char="•"/>
            </a:pPr>
            <a:r>
              <a:rPr lang="en-US" dirty="0"/>
              <a:t>Code readability part 2: </a:t>
            </a:r>
            <a:r>
              <a:rPr lang="en-US" dirty="0" err="1"/>
              <a:t>docstrings</a:t>
            </a:r>
            <a:r>
              <a:rPr lang="en-US" dirty="0"/>
              <a:t>/comments, </a:t>
            </a:r>
            <a:r>
              <a:rPr lang="en-US" dirty="0" err="1"/>
              <a:t>autodocs</a:t>
            </a:r>
            <a:endParaRPr lang="en-US" dirty="0"/>
          </a:p>
          <a:p>
            <a:pPr marL="742950" lvl="1" indent="-285750">
              <a:buFont typeface="Arial" charset="0"/>
              <a:buChar char="•"/>
            </a:pPr>
            <a:r>
              <a:rPr lang="en-US" dirty="0"/>
              <a:t>Variable names and standard vocabularies</a:t>
            </a:r>
          </a:p>
          <a:p>
            <a:pPr marL="742950" lvl="1" indent="-285750">
              <a:buFont typeface="Arial" charset="0"/>
              <a:buChar char="•"/>
            </a:pPr>
            <a:r>
              <a:rPr lang="en-US" dirty="0"/>
              <a:t>Advanced software engineering</a:t>
            </a:r>
          </a:p>
          <a:p>
            <a:pPr marL="742950" lvl="1" indent="-285750">
              <a:buFont typeface="Arial" charset="0"/>
              <a:buChar char="•"/>
            </a:pPr>
            <a:r>
              <a:rPr lang="en-US" dirty="0"/>
              <a:t>Licensing code and data</a:t>
            </a:r>
          </a:p>
          <a:p>
            <a:pPr marL="742950" lvl="1" indent="-285750">
              <a:buFont typeface="Arial" charset="0"/>
              <a:buChar char="•"/>
            </a:pPr>
            <a:r>
              <a:rPr lang="en-US" dirty="0"/>
              <a:t>DOIs for code and data</a:t>
            </a:r>
          </a:p>
          <a:p>
            <a:endParaRPr lang="en-US" dirty="0"/>
          </a:p>
        </p:txBody>
      </p:sp>
    </p:spTree>
    <p:extLst>
      <p:ext uri="{BB962C8B-B14F-4D97-AF65-F5344CB8AC3E}">
        <p14:creationId xmlns:p14="http://schemas.microsoft.com/office/powerpoint/2010/main" val="668754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46020" y="2597206"/>
            <a:ext cx="9339744" cy="1325563"/>
          </a:xfrm>
        </p:spPr>
        <p:txBody>
          <a:bodyPr>
            <a:normAutofit fontScale="90000"/>
          </a:bodyPr>
          <a:lstStyle/>
          <a:p>
            <a:pPr algn="ctr"/>
            <a:r>
              <a:rPr lang="en-US" dirty="0" smtClean="0"/>
              <a:t>Reproducible Science:</a:t>
            </a:r>
            <a:r>
              <a:rPr lang="en-US" smtClean="0"/>
              <a:t/>
            </a:r>
            <a:br>
              <a:rPr lang="en-US" smtClean="0"/>
            </a:br>
            <a:r>
              <a:rPr lang="en-US" smtClean="0"/>
              <a:t>Making Reproducible Experiments Possible</a:t>
            </a:r>
            <a:endParaRPr lang="en-US" dirty="0"/>
          </a:p>
        </p:txBody>
      </p:sp>
    </p:spTree>
    <p:extLst>
      <p:ext uri="{BB962C8B-B14F-4D97-AF65-F5344CB8AC3E}">
        <p14:creationId xmlns:p14="http://schemas.microsoft.com/office/powerpoint/2010/main" val="3116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“R”s of Science</a:t>
            </a:r>
            <a:endParaRPr lang="en-US" dirty="0"/>
          </a:p>
        </p:txBody>
      </p:sp>
      <p:sp>
        <p:nvSpPr>
          <p:cNvPr id="3" name="Content Placeholder 2"/>
          <p:cNvSpPr>
            <a:spLocks noGrp="1"/>
          </p:cNvSpPr>
          <p:nvPr>
            <p:ph idx="1"/>
          </p:nvPr>
        </p:nvSpPr>
        <p:spPr>
          <a:xfrm>
            <a:off x="838200" y="1825625"/>
            <a:ext cx="10515600" cy="1510699"/>
          </a:xfrm>
        </p:spPr>
        <p:txBody>
          <a:bodyPr>
            <a:normAutofit/>
          </a:bodyPr>
          <a:lstStyle/>
          <a:p>
            <a:r>
              <a:rPr lang="en-US" b="1" dirty="0" smtClean="0"/>
              <a:t>Repeatability</a:t>
            </a:r>
            <a:r>
              <a:rPr lang="en-US" dirty="0" smtClean="0"/>
              <a:t>: </a:t>
            </a:r>
            <a:r>
              <a:rPr lang="en-US" b="1" dirty="0" smtClean="0">
                <a:solidFill>
                  <a:schemeClr val="accent2"/>
                </a:solidFill>
              </a:rPr>
              <a:t>Same</a:t>
            </a:r>
            <a:r>
              <a:rPr lang="en-US" dirty="0" smtClean="0">
                <a:solidFill>
                  <a:schemeClr val="accent2"/>
                </a:solidFill>
              </a:rPr>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p>
          <a:p>
            <a:r>
              <a:rPr lang="en-US" b="1" dirty="0" smtClean="0"/>
              <a:t>Replicability:</a:t>
            </a:r>
            <a:r>
              <a:rPr lang="en-US" dirty="0" smtClean="0"/>
              <a:t> </a:t>
            </a:r>
            <a:r>
              <a:rPr lang="en-US" b="1" dirty="0" smtClean="0">
                <a:solidFill>
                  <a:schemeClr val="accent1"/>
                </a:solidFill>
              </a:rPr>
              <a:t>Different</a:t>
            </a:r>
            <a:r>
              <a:rPr lang="en-US" dirty="0" smtClean="0"/>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endParaRPr lang="en-US" dirty="0"/>
          </a:p>
          <a:p>
            <a:r>
              <a:rPr lang="en-US" b="1" dirty="0" smtClean="0"/>
              <a:t>Reproducibility:</a:t>
            </a:r>
            <a:r>
              <a:rPr lang="en-US" dirty="0" smtClean="0"/>
              <a:t> </a:t>
            </a:r>
            <a:r>
              <a:rPr lang="en-US" b="1" dirty="0" smtClean="0">
                <a:solidFill>
                  <a:schemeClr val="accent1"/>
                </a:solidFill>
              </a:rPr>
              <a:t>Different</a:t>
            </a:r>
            <a:r>
              <a:rPr lang="en-US" dirty="0" smtClean="0">
                <a:solidFill>
                  <a:schemeClr val="accent1"/>
                </a:solidFill>
              </a:rPr>
              <a:t> </a:t>
            </a:r>
            <a:r>
              <a:rPr lang="en-US" dirty="0"/>
              <a:t>team, </a:t>
            </a:r>
            <a:r>
              <a:rPr lang="en-US" b="1" dirty="0">
                <a:solidFill>
                  <a:schemeClr val="accent1"/>
                </a:solidFill>
              </a:rPr>
              <a:t>different</a:t>
            </a:r>
            <a:r>
              <a:rPr lang="en-US" dirty="0"/>
              <a:t> experimental </a:t>
            </a:r>
            <a:r>
              <a:rPr lang="en-US" dirty="0" smtClean="0"/>
              <a:t>setup</a:t>
            </a:r>
          </a:p>
          <a:p>
            <a:endParaRPr lang="en-US" dirty="0"/>
          </a:p>
        </p:txBody>
      </p:sp>
      <p:sp>
        <p:nvSpPr>
          <p:cNvPr id="4" name="Rectangle 3"/>
          <p:cNvSpPr/>
          <p:nvPr/>
        </p:nvSpPr>
        <p:spPr>
          <a:xfrm>
            <a:off x="2513551" y="6311900"/>
            <a:ext cx="9587112" cy="276999"/>
          </a:xfrm>
          <a:prstGeom prst="rect">
            <a:avLst/>
          </a:prstGeom>
        </p:spPr>
        <p:txBody>
          <a:bodyPr wrap="none">
            <a:spAutoFit/>
          </a:bodyPr>
          <a:lstStyle/>
          <a:p>
            <a:r>
              <a:rPr lang="en-US" sz="1200" dirty="0" err="1"/>
              <a:t>Plesser</a:t>
            </a:r>
            <a:r>
              <a:rPr lang="en-US" sz="1200" dirty="0"/>
              <a:t> HE (2018) Reproducibility vs. Replicability: A Brief History of a Confused Terminology. </a:t>
            </a:r>
            <a:r>
              <a:rPr lang="en-US" sz="1200" i="1" dirty="0"/>
              <a:t>Front. </a:t>
            </a:r>
            <a:r>
              <a:rPr lang="en-US" sz="1200" i="1" dirty="0" err="1"/>
              <a:t>Neuroinform</a:t>
            </a:r>
            <a:r>
              <a:rPr lang="en-US" sz="1200" dirty="0"/>
              <a:t>. 11:76. </a:t>
            </a:r>
            <a:r>
              <a:rPr lang="en-US" sz="1200" dirty="0" err="1"/>
              <a:t>doi</a:t>
            </a:r>
            <a:r>
              <a:rPr lang="en-US" sz="1200" dirty="0"/>
              <a:t>: </a:t>
            </a:r>
            <a:r>
              <a:rPr lang="en-US" sz="1200" dirty="0">
                <a:hlinkClick r:id="rId3"/>
              </a:rPr>
              <a:t>10.3389/fninf.2017.00076</a:t>
            </a:r>
            <a:endParaRPr lang="en-US" sz="1200" dirty="0"/>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t>Methods reproducibility</a:t>
            </a:r>
            <a:r>
              <a:rPr lang="en-US" sz="2000" dirty="0"/>
              <a:t>: provide sufficient detail about procedures and data so that the same procedures could be exactly repeated.</a:t>
            </a:r>
          </a:p>
          <a:p>
            <a:pPr marL="285750" indent="-285750">
              <a:buFont typeface="Arial" charset="0"/>
              <a:buChar char="•"/>
            </a:pPr>
            <a:r>
              <a:rPr lang="en-US" sz="2000" b="1" dirty="0"/>
              <a:t>Results reproducibility</a:t>
            </a:r>
            <a:r>
              <a:rPr lang="en-US" sz="2000" dirty="0"/>
              <a:t>: obtain the same results from an independent study with procedures as closely matched to the original study as possible.</a:t>
            </a:r>
          </a:p>
          <a:p>
            <a:pPr marL="285750" indent="-285750">
              <a:buFont typeface="Arial" charset="0"/>
              <a:buChar char="•"/>
            </a:pPr>
            <a:r>
              <a:rPr lang="en-US" sz="2000" b="1" dirty="0"/>
              <a:t>Inferential reproducibility</a:t>
            </a:r>
            <a:r>
              <a:rPr lang="en-US" sz="2000" dirty="0"/>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Replication Crisis in Science</a:t>
            </a:r>
            <a:endParaRPr lang="en-US" dirty="0"/>
          </a:p>
        </p:txBody>
      </p:sp>
      <p:sp>
        <p:nvSpPr>
          <p:cNvPr id="3" name="Content Placeholder 2"/>
          <p:cNvSpPr>
            <a:spLocks noGrp="1"/>
          </p:cNvSpPr>
          <p:nvPr>
            <p:ph idx="1"/>
          </p:nvPr>
        </p:nvSpPr>
        <p:spPr/>
        <p:txBody>
          <a:bodyPr/>
          <a:lstStyle/>
          <a:p>
            <a:r>
              <a:rPr lang="en-US" dirty="0" smtClean="0"/>
              <a:t>Not just social and life sciences!</a:t>
            </a:r>
          </a:p>
          <a:p>
            <a:r>
              <a:rPr lang="en-US" dirty="0" err="1" smtClean="0">
                <a:hlinkClick r:id="rId3"/>
              </a:rPr>
              <a:t>Resplandy</a:t>
            </a:r>
            <a:r>
              <a:rPr lang="en-US" dirty="0" smtClean="0">
                <a:hlinkClick r:id="rId3"/>
              </a:rPr>
              <a:t> et al., 2018</a:t>
            </a:r>
            <a:r>
              <a:rPr lang="en-US" dirty="0" smtClean="0"/>
              <a:t> </a:t>
            </a:r>
            <a:r>
              <a:rPr lang="mr-IN" dirty="0" smtClean="0"/>
              <a:t>–</a:t>
            </a:r>
            <a:r>
              <a:rPr lang="en-US" dirty="0" smtClean="0"/>
              <a:t> “</a:t>
            </a:r>
            <a:r>
              <a:rPr lang="en-US" dirty="0"/>
              <a:t>Quantification of ocean heat uptake from changes in atmospheric O</a:t>
            </a:r>
            <a:r>
              <a:rPr lang="en-US" baseline="-25000" dirty="0"/>
              <a:t>2</a:t>
            </a:r>
            <a:r>
              <a:rPr lang="en-US" dirty="0"/>
              <a:t> and CO</a:t>
            </a:r>
            <a:r>
              <a:rPr lang="en-US" baseline="-25000" dirty="0"/>
              <a:t>2</a:t>
            </a:r>
            <a:r>
              <a:rPr lang="en-US" dirty="0"/>
              <a:t> </a:t>
            </a:r>
            <a:r>
              <a:rPr lang="en-US" dirty="0" smtClean="0"/>
              <a:t>composition”</a:t>
            </a:r>
          </a:p>
          <a:p>
            <a:pPr lvl="1"/>
            <a:r>
              <a:rPr lang="en-US" dirty="0" smtClean="0"/>
              <a:t>Data is available, attempting to come up with similar numbers falls short in original paper as noticed by a climate change skeptic</a:t>
            </a:r>
          </a:p>
          <a:p>
            <a:pPr lvl="1"/>
            <a:r>
              <a:rPr lang="en-US" dirty="0" smtClean="0"/>
              <a:t>A problem of </a:t>
            </a:r>
            <a:r>
              <a:rPr lang="en-US" dirty="0" smtClean="0">
                <a:hlinkClick r:id="rId4"/>
              </a:rPr>
              <a:t>propagated errors</a:t>
            </a:r>
            <a:endParaRPr lang="en-US" dirty="0" smtClean="0"/>
          </a:p>
          <a:p>
            <a:r>
              <a:rPr lang="en-US" dirty="0" smtClean="0"/>
              <a:t>As science uses more moving parts, especially code, how can we ease the burden of fulfilling all of these dependencies?</a:t>
            </a:r>
          </a:p>
          <a:p>
            <a:pPr lvl="1"/>
            <a:r>
              <a:rPr lang="en-US" dirty="0" smtClean="0"/>
              <a:t>Use software to ensure everyone uses the latest scientific conclusions?</a:t>
            </a:r>
          </a:p>
          <a:p>
            <a:pPr lvl="1"/>
            <a:r>
              <a:rPr lang="en-US" dirty="0" smtClean="0"/>
              <a:t>Automatic updating of libraries?</a:t>
            </a:r>
            <a:endParaRPr lang="en-US" dirty="0"/>
          </a:p>
        </p:txBody>
      </p:sp>
    </p:spTree>
    <p:extLst>
      <p:ext uri="{BB962C8B-B14F-4D97-AF65-F5344CB8AC3E}">
        <p14:creationId xmlns:p14="http://schemas.microsoft.com/office/powerpoint/2010/main" val="20278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Sharing of Software and Data</a:t>
            </a:r>
            <a:endParaRPr lang="en-US" dirty="0"/>
          </a:p>
        </p:txBody>
      </p:sp>
      <p:sp>
        <p:nvSpPr>
          <p:cNvPr id="3" name="Content Placeholder 2"/>
          <p:cNvSpPr>
            <a:spLocks noGrp="1"/>
          </p:cNvSpPr>
          <p:nvPr>
            <p:ph idx="1"/>
          </p:nvPr>
        </p:nvSpPr>
        <p:spPr/>
        <p:txBody>
          <a:bodyPr/>
          <a:lstStyle/>
          <a:p>
            <a:r>
              <a:rPr lang="en-US" dirty="0" smtClean="0"/>
              <a:t>What level of replicability is needed for software and data?</a:t>
            </a:r>
          </a:p>
          <a:p>
            <a:pPr lvl="1"/>
            <a:r>
              <a:rPr lang="en-US" dirty="0" smtClean="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smtClean="0"/>
              <a:t>–</a:t>
            </a:r>
            <a:r>
              <a:rPr lang="en-US" dirty="0" smtClean="0"/>
              <a:t>package </a:t>
            </a:r>
            <a:r>
              <a:rPr lang="en-US" dirty="0"/>
              <a:t>manager, </a:t>
            </a:r>
            <a:r>
              <a:rPr lang="en-US" dirty="0" smtClean="0"/>
              <a:t>data </a:t>
            </a:r>
            <a:r>
              <a:rPr lang="en-US" dirty="0"/>
              <a:t>centers?</a:t>
            </a:r>
          </a:p>
          <a:p>
            <a:pPr lvl="1"/>
            <a:r>
              <a:rPr lang="en-US" dirty="0" smtClean="0"/>
              <a:t>System image </a:t>
            </a:r>
            <a:r>
              <a:rPr lang="mr-IN" dirty="0" smtClean="0"/>
              <a:t>–</a:t>
            </a:r>
            <a:r>
              <a:rPr lang="en-US" dirty="0" smtClean="0"/>
              <a:t> just boot up an image that contains everything you need?</a:t>
            </a:r>
          </a:p>
          <a:p>
            <a:r>
              <a:rPr lang="en-US" dirty="0" smtClean="0"/>
              <a:t>Are current scientific best practices being followed?</a:t>
            </a:r>
          </a:p>
          <a:p>
            <a:pPr lvl="1"/>
            <a:r>
              <a:rPr lang="en-US" dirty="0" smtClean="0"/>
              <a:t>Are the best science practices of the day being followed? Or are outdated libraries being used with ad-hoc fixes to make them current?</a:t>
            </a:r>
          </a:p>
          <a:p>
            <a:r>
              <a:rPr lang="en-US" dirty="0" smtClean="0"/>
              <a:t>What is the minimum level of fuss a user should expect to encounter?</a:t>
            </a:r>
          </a:p>
          <a:p>
            <a:pPr lvl="1"/>
            <a:r>
              <a:rPr lang="en-US" dirty="0" smtClean="0"/>
              <a:t>Language expert? No experience required?</a:t>
            </a:r>
          </a:p>
          <a:p>
            <a:pPr lvl="1"/>
            <a:endParaRPr lang="en-US" dirty="0"/>
          </a:p>
        </p:txBody>
      </p:sp>
    </p:spTree>
    <p:extLst>
      <p:ext uri="{BB962C8B-B14F-4D97-AF65-F5344CB8AC3E}">
        <p14:creationId xmlns:p14="http://schemas.microsoft.com/office/powerpoint/2010/main" val="121512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a:t>
            </a:r>
            <a:endParaRPr lang="en-US" dirty="0"/>
          </a:p>
        </p:txBody>
      </p:sp>
      <p:sp>
        <p:nvSpPr>
          <p:cNvPr id="3" name="Content Placeholder 2"/>
          <p:cNvSpPr>
            <a:spLocks noGrp="1"/>
          </p:cNvSpPr>
          <p:nvPr>
            <p:ph idx="1"/>
          </p:nvPr>
        </p:nvSpPr>
        <p:spPr/>
        <p:txBody>
          <a:bodyPr>
            <a:normAutofit/>
          </a:bodyPr>
          <a:lstStyle/>
          <a:p>
            <a:r>
              <a:rPr lang="en-US" dirty="0" smtClean="0"/>
              <a:t>Make data easier to use: </a:t>
            </a:r>
            <a:r>
              <a:rPr lang="en-US" b="1" dirty="0" smtClean="0"/>
              <a:t>“</a:t>
            </a:r>
            <a:r>
              <a:rPr lang="en-US" dirty="0" smtClean="0"/>
              <a:t>guidelines </a:t>
            </a:r>
            <a:r>
              <a:rPr lang="en-US" dirty="0"/>
              <a:t>to improve the findability, accessibility, interoperability, and reuse of digital </a:t>
            </a:r>
            <a:r>
              <a:rPr lang="en-US" dirty="0" smtClean="0"/>
              <a:t>assets”</a:t>
            </a:r>
            <a:endParaRPr lang="en-US" b="1" dirty="0"/>
          </a:p>
          <a:p>
            <a:r>
              <a:rPr lang="en-US" b="1" dirty="0" smtClean="0"/>
              <a:t>What does FAIR mean?</a:t>
            </a:r>
          </a:p>
          <a:p>
            <a:pPr lvl="1"/>
            <a:r>
              <a:rPr lang="en-US" b="1" dirty="0" smtClean="0"/>
              <a:t>Findable</a:t>
            </a:r>
            <a:endParaRPr lang="en-US" b="1" dirty="0"/>
          </a:p>
          <a:p>
            <a:pPr lvl="1"/>
            <a:r>
              <a:rPr lang="en-US" b="1" dirty="0"/>
              <a:t>Accessible</a:t>
            </a:r>
          </a:p>
          <a:p>
            <a:pPr lvl="1"/>
            <a:r>
              <a:rPr lang="en-US" b="1" dirty="0"/>
              <a:t>Interoperable</a:t>
            </a:r>
          </a:p>
          <a:p>
            <a:pPr lvl="1"/>
            <a:r>
              <a:rPr lang="en-US" b="1" dirty="0" smtClean="0"/>
              <a:t>Reusable</a:t>
            </a:r>
          </a:p>
          <a:p>
            <a:pPr lvl="1"/>
            <a:endParaRPr lang="en-US" b="1" dirty="0" smtClean="0"/>
          </a:p>
          <a:p>
            <a:r>
              <a:rPr lang="en-US" dirty="0" smtClean="0"/>
              <a:t>“Is your data FAIR?” vs “Does your data follow FAIR virtues?”</a:t>
            </a:r>
          </a:p>
          <a:p>
            <a:pPr lvl="1"/>
            <a:r>
              <a:rPr lang="en-US" dirty="0" smtClean="0"/>
              <a:t>Absolutes versus relatives </a:t>
            </a:r>
            <a:r>
              <a:rPr lang="mr-IN" dirty="0" smtClean="0"/>
              <a:t>–</a:t>
            </a:r>
            <a:r>
              <a:rPr lang="en-US" dirty="0" smtClean="0"/>
              <a:t> start with the relatives</a:t>
            </a:r>
          </a:p>
          <a:p>
            <a:endParaRPr lang="en-US" dirty="0" smtClean="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20088</TotalTime>
  <Words>2687</Words>
  <Application>Microsoft Macintosh PowerPoint</Application>
  <PresentationFormat>Widescreen</PresentationFormat>
  <Paragraphs>324</Paragraphs>
  <Slides>28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Mangal</vt:lpstr>
      <vt:lpstr>Office Theme</vt:lpstr>
      <vt:lpstr>Reproducible Science</vt:lpstr>
      <vt:lpstr>Quiz time!</vt:lpstr>
      <vt:lpstr>(Oceanography) Data Stewards Salad</vt:lpstr>
      <vt:lpstr>An Opinion of Two Cities: Science and Software</vt:lpstr>
      <vt:lpstr>Reproducible Science: Making Reproducible Experiments Possible</vt:lpstr>
      <vt:lpstr>Three “R”s of Science</vt:lpstr>
      <vt:lpstr>The Replication Crisis in Science</vt:lpstr>
      <vt:lpstr>Solving the Sharing of Software and Data</vt:lpstr>
      <vt:lpstr>FAIR Principles</vt:lpstr>
      <vt:lpstr>Data Centers/Repositories</vt:lpstr>
      <vt:lpstr>Repository of Methods – Ocean Best Practices</vt:lpstr>
      <vt:lpstr>Reproducible Software:  Opinionated Practices with Python</vt:lpstr>
      <vt:lpstr>Why spend effort for reproducibility?</vt:lpstr>
      <vt:lpstr>Lets see what some people have said about software, data before:</vt:lpstr>
      <vt:lpstr>How do we standardize our coding practices?</vt:lpstr>
      <vt:lpstr>Community Decisions - Oceanography</vt:lpstr>
      <vt:lpstr>Working environments</vt:lpstr>
      <vt:lpstr>Binder</vt:lpstr>
      <vt:lpstr>Version Control: git, Github</vt:lpstr>
      <vt:lpstr>Code Formatting</vt:lpstr>
      <vt:lpstr>Code Readability part 2: comments and autodocs</vt:lpstr>
      <vt:lpstr>Code readability – variable names</vt:lpstr>
      <vt:lpstr>Advanced Software Engineering</vt:lpstr>
      <vt:lpstr>Licensing Code and Datasets</vt:lpstr>
      <vt:lpstr>DOIs for Fun and Profit: Pt. 1</vt:lpstr>
      <vt:lpstr>DOIs for Fun and Profit: Pt. 2</vt:lpstr>
      <vt:lpstr>Questions?</vt:lpstr>
      <vt:lpstr>Appendix A: Python Libraries You Might Not Be Using But Should</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Joseph Gum</cp:lastModifiedBy>
  <cp:revision>98</cp:revision>
  <cp:lastPrinted>2019-09-05T00:20:58Z</cp:lastPrinted>
  <dcterms:created xsi:type="dcterms:W3CDTF">2019-08-23T16:01:52Z</dcterms:created>
  <dcterms:modified xsi:type="dcterms:W3CDTF">2019-09-06T16:59:56Z</dcterms:modified>
</cp:coreProperties>
</file>